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7" r:id="rId2"/>
    <p:sldId id="261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3" r:id="rId26"/>
    <p:sldId id="3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58" y="-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1BEA3-C1B4-4F81-B774-56CF4F6F2B3D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357F2-8A00-477D-A2A6-A064B5B7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6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6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9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63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94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6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0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4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1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0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1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332451-59EE-4703-9BE2-548560EDBB43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C668D0-FFF1-47C5-8061-FF1B22C34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b.com/tailieudientucntt" TargetMode="External"/><Relationship Id="rId4" Type="http://schemas.openxmlformats.org/officeDocument/2006/relationships/hyperlink" Target="http://cuuduongthancong.com/?src=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5390" y="2673921"/>
            <a:ext cx="6773956" cy="106357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5774" algn="ctr"/>
            <a:r>
              <a:rPr lang="en-US" sz="353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KỸ THUẬT </a:t>
            </a:r>
            <a:r>
              <a:rPr sz="353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ĐỒ</a:t>
            </a:r>
            <a:r>
              <a:rPr sz="3530" b="1" spc="-4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53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HỌA</a:t>
            </a:r>
            <a:r>
              <a:rPr sz="3530" b="1" spc="-13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53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MÁY</a:t>
            </a:r>
            <a:r>
              <a:rPr sz="3530" b="1" spc="-22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530" b="1" spc="-18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TÍNH</a:t>
            </a:r>
            <a:endParaRPr sz="353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algn="ctr">
              <a:spcBef>
                <a:spcPts val="1006"/>
              </a:spcBef>
            </a:pPr>
            <a:r>
              <a:rPr lang="en-US" sz="2471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(3TC)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5366" y="4332263"/>
            <a:ext cx="3103735" cy="15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88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	</a:t>
            </a:r>
            <a:r>
              <a:rPr lang="en-US" sz="1588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</a:t>
            </a:r>
            <a:r>
              <a:rPr lang="en-US" sz="1588" b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Thùy Giang</a:t>
            </a:r>
          </a:p>
          <a:p>
            <a:pPr>
              <a:lnSpc>
                <a:spcPct val="150000"/>
              </a:lnSpc>
            </a:pPr>
            <a:r>
              <a:rPr lang="en-US" sz="1588" b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Khoa: 	Công nghệ thông tin</a:t>
            </a:r>
          </a:p>
          <a:p>
            <a:pPr>
              <a:lnSpc>
                <a:spcPct val="150000"/>
              </a:lnSpc>
            </a:pPr>
            <a:r>
              <a:rPr lang="en-US" sz="1588" b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SĐT: 	</a:t>
            </a:r>
            <a:r>
              <a:rPr lang="en-US" sz="1588" b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0979.357.190</a:t>
            </a:r>
          </a:p>
          <a:p>
            <a:pPr>
              <a:lnSpc>
                <a:spcPct val="150000"/>
              </a:lnSpc>
            </a:pPr>
            <a:r>
              <a:rPr lang="en-US" sz="1588" b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Email:giangnt@eaut.edu.vn</a:t>
            </a:r>
            <a:endParaRPr lang="en-US" sz="1588" b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28" y="648853"/>
            <a:ext cx="1900925" cy="1900925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3256226" y="1251791"/>
            <a:ext cx="6773956" cy="3812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5774" algn="ctr"/>
            <a:r>
              <a:rPr lang="en-US" sz="2400" b="1" smtClean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TRƯỜNG ĐẠI HỌC CÔNG NGHỆ ĐÔNG Á</a:t>
            </a:r>
            <a:endParaRPr lang="en-US" sz="2400" b="1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0692" y="444980"/>
            <a:ext cx="532854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1144" y="1137172"/>
            <a:ext cx="7449110" cy="1182387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33619">
              <a:spcBef>
                <a:spcPts val="596"/>
              </a:spcBef>
            </a:pPr>
            <a:r>
              <a:rPr sz="2118" spc="397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118" spc="-8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Thành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phần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sáng khuyếch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tán</a:t>
            </a:r>
            <a:endParaRPr sz="2118">
              <a:latin typeface="Arial"/>
              <a:cs typeface="Arial"/>
            </a:endParaRPr>
          </a:p>
          <a:p>
            <a:pPr marL="689759" indent="-253827">
              <a:spcBef>
                <a:spcPts val="507"/>
              </a:spcBef>
              <a:buChar char="–"/>
              <a:tabLst>
                <a:tab pos="690319" algn="l"/>
              </a:tabLst>
            </a:pP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phần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phản 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đến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mắt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nhìn,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ký</a:t>
            </a:r>
            <a:r>
              <a:rPr sz="2118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hiệu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118" baseline="-20833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endParaRPr sz="2118" baseline="-20833">
              <a:latin typeface="Arial"/>
              <a:cs typeface="Arial"/>
            </a:endParaRPr>
          </a:p>
          <a:p>
            <a:pPr marL="689759" indent="-253266">
              <a:spcBef>
                <a:spcPts val="507"/>
              </a:spcBef>
              <a:buChar char="–"/>
              <a:tabLst>
                <a:tab pos="690319" algn="l"/>
              </a:tabLst>
            </a:pP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khuyếch</a:t>
            </a:r>
            <a:r>
              <a:rPr sz="2118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tán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đồng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 nhất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theo </a:t>
            </a:r>
            <a:r>
              <a:rPr sz="2118">
                <a:solidFill>
                  <a:srgbClr val="000099"/>
                </a:solidFill>
                <a:latin typeface="Arial"/>
                <a:cs typeface="Arial"/>
              </a:rPr>
              <a:t>mọi</a:t>
            </a:r>
            <a:r>
              <a:rPr sz="2118" spc="9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smtClean="0">
                <a:solidFill>
                  <a:srgbClr val="000099"/>
                </a:solidFill>
                <a:latin typeface="Arial"/>
                <a:cs typeface="Arial"/>
              </a:rPr>
              <a:t>hướng</a:t>
            </a:r>
            <a:r>
              <a:rPr sz="2118" spc="9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chỉ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phụ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79" dirty="0">
                <a:solidFill>
                  <a:srgbClr val="000099"/>
                </a:solidFill>
                <a:latin typeface="Arial"/>
                <a:cs typeface="Arial"/>
              </a:rPr>
              <a:t>thuộc</a:t>
            </a:r>
            <a:endParaRPr sz="211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6968" y="2234453"/>
            <a:ext cx="2431116" cy="792344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263913">
              <a:spcBef>
                <a:spcPts val="596"/>
              </a:spcBef>
            </a:pP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m,</a:t>
            </a:r>
            <a:r>
              <a:rPr sz="2118" spc="-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s.</a:t>
            </a:r>
            <a:endParaRPr sz="2118">
              <a:latin typeface="Arial"/>
              <a:cs typeface="Arial"/>
            </a:endParaRPr>
          </a:p>
          <a:p>
            <a:pPr marL="11206">
              <a:spcBef>
                <a:spcPts val="507"/>
              </a:spcBef>
            </a:pP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118" spc="19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định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luật</a:t>
            </a:r>
            <a:r>
              <a:rPr sz="2118" spc="-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Lambert: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96591" y="3323776"/>
            <a:ext cx="13447" cy="19610"/>
          </a:xfrm>
          <a:custGeom>
            <a:avLst/>
            <a:gdLst/>
            <a:ahLst/>
            <a:cxnLst/>
            <a:rect l="l" t="t" r="r" b="b"/>
            <a:pathLst>
              <a:path w="15239" h="22225">
                <a:moveTo>
                  <a:pt x="7238" y="0"/>
                </a:moveTo>
                <a:lnTo>
                  <a:pt x="0" y="10858"/>
                </a:lnTo>
                <a:lnTo>
                  <a:pt x="7238" y="21716"/>
                </a:lnTo>
                <a:lnTo>
                  <a:pt x="14668" y="10858"/>
                </a:lnTo>
                <a:lnTo>
                  <a:pt x="7238" y="0"/>
                </a:lnTo>
              </a:path>
            </a:pathLst>
          </a:custGeom>
          <a:ln w="3175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2636968" y="3257131"/>
            <a:ext cx="592514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118" spc="21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118" baseline="-20833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r>
              <a:rPr sz="2118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cường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118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n/s, ρ</a:t>
            </a:r>
            <a:r>
              <a:rPr sz="2118" spc="-6" baseline="-20833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118" spc="6" baseline="-2083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:h/s </a:t>
            </a:r>
            <a:r>
              <a:rPr sz="2118">
                <a:solidFill>
                  <a:srgbClr val="000099"/>
                </a:solidFill>
                <a:latin typeface="Arial"/>
                <a:cs typeface="Arial"/>
              </a:rPr>
              <a:t>p/x</a:t>
            </a:r>
            <a:r>
              <a:rPr sz="2118" spc="-18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mtClean="0">
                <a:solidFill>
                  <a:srgbClr val="000099"/>
                </a:solidFill>
                <a:latin typeface="Arial"/>
                <a:cs typeface="Arial"/>
              </a:rPr>
              <a:t>khu</a:t>
            </a:r>
            <a:r>
              <a:rPr lang="en-US" sz="2118" smtClean="0">
                <a:solidFill>
                  <a:srgbClr val="000099"/>
                </a:solidFill>
                <a:latin typeface="Arial"/>
                <a:cs typeface="Arial"/>
              </a:rPr>
              <a:t>yế</a:t>
            </a:r>
            <a:r>
              <a:rPr sz="2118" smtClean="0">
                <a:solidFill>
                  <a:srgbClr val="000099"/>
                </a:solidFill>
                <a:latin typeface="Arial"/>
                <a:cs typeface="Arial"/>
              </a:rPr>
              <a:t>ch</a:t>
            </a:r>
            <a:r>
              <a:rPr sz="2118" spc="9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tán</a:t>
            </a:r>
            <a:endParaRPr sz="2118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62" y="3824703"/>
            <a:ext cx="3496234" cy="24796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402" y="2319559"/>
            <a:ext cx="5456393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946" y="444980"/>
            <a:ext cx="516228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556" y="1137172"/>
            <a:ext cx="6982946" cy="1118267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11206">
              <a:spcBef>
                <a:spcPts val="596"/>
              </a:spcBef>
            </a:pPr>
            <a:r>
              <a:rPr sz="2118" spc="397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118" spc="-88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Thành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phần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sáng khuyếch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tán</a:t>
            </a:r>
            <a:endParaRPr sz="2118">
              <a:latin typeface="Arial"/>
              <a:cs typeface="Arial"/>
            </a:endParaRPr>
          </a:p>
          <a:p>
            <a:pPr marL="414079">
              <a:spcBef>
                <a:spcPts val="507"/>
              </a:spcBef>
            </a:pP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118" spc="21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Ví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dụ: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hệ</a:t>
            </a:r>
            <a:r>
              <a:rPr sz="2118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số</a:t>
            </a:r>
            <a:r>
              <a:rPr sz="2118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p/x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khuyếch</a:t>
            </a:r>
            <a:r>
              <a:rPr sz="2118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tán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0,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0.2,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0.4,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0.6,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0.8,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1.0.</a:t>
            </a:r>
            <a:endParaRPr sz="2118">
              <a:latin typeface="Arial"/>
              <a:cs typeface="Arial"/>
            </a:endParaRPr>
          </a:p>
          <a:p>
            <a:pPr marL="667346"/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Cường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118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nguồn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là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1,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cường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 a/s</a:t>
            </a:r>
            <a:r>
              <a:rPr sz="2118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nền</a:t>
            </a:r>
            <a:r>
              <a:rPr sz="2118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0.4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06327" y="2549562"/>
            <a:ext cx="3910853" cy="3128121"/>
            <a:chOff x="2660903" y="2889503"/>
            <a:chExt cx="4432300" cy="35452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1384" y="2895599"/>
              <a:ext cx="4395216" cy="35326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0903" y="2889503"/>
              <a:ext cx="4432300" cy="3545204"/>
            </a:xfrm>
            <a:custGeom>
              <a:avLst/>
              <a:gdLst/>
              <a:ahLst/>
              <a:cxnLst/>
              <a:rect l="l" t="t" r="r" b="b"/>
              <a:pathLst>
                <a:path w="4432300" h="3545204">
                  <a:moveTo>
                    <a:pt x="0" y="0"/>
                  </a:moveTo>
                  <a:lnTo>
                    <a:pt x="4431791" y="0"/>
                  </a:lnTo>
                  <a:lnTo>
                    <a:pt x="4431791" y="3544823"/>
                  </a:lnTo>
                  <a:lnTo>
                    <a:pt x="0" y="3544823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413879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3696" y="444980"/>
            <a:ext cx="550553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8"/>
            <a:ext cx="7440706" cy="1635282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hàn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ầ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ả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ế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endParaRPr sz="2294">
              <a:latin typeface="Arial"/>
              <a:cs typeface="Arial"/>
            </a:endParaRPr>
          </a:p>
          <a:p>
            <a:pPr marL="667346" marR="4483" indent="-252706"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tăng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sáng,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tăng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mức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chân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thực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cho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đối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tượng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có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đặc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tính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bóng.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74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lượng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lớn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ở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hướng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p/x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r.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882" y="4168589"/>
            <a:ext cx="5647765" cy="17696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033220" y="3394038"/>
            <a:ext cx="0" cy="317687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125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264510" y="3394038"/>
            <a:ext cx="0" cy="317687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125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3928333" y="3313354"/>
            <a:ext cx="551329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839" y="0"/>
                </a:lnTo>
              </a:path>
            </a:pathLst>
          </a:custGeom>
          <a:ln w="125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3938595" y="2936354"/>
            <a:ext cx="537882" cy="33333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074" i="1" spc="9" dirty="0">
                <a:latin typeface="Times New Roman"/>
                <a:cs typeface="Times New Roman"/>
              </a:rPr>
              <a:t>s</a:t>
            </a:r>
            <a:r>
              <a:rPr sz="2074" i="1" spc="-128" dirty="0">
                <a:latin typeface="Times New Roman"/>
                <a:cs typeface="Times New Roman"/>
              </a:rPr>
              <a:t> </a:t>
            </a:r>
            <a:r>
              <a:rPr sz="2074" spc="-468" dirty="0">
                <a:latin typeface="Courier New"/>
                <a:cs typeface="Courier New"/>
              </a:rPr>
              <a:t></a:t>
            </a:r>
            <a:r>
              <a:rPr sz="2074" spc="-877" dirty="0">
                <a:latin typeface="Courier New"/>
                <a:cs typeface="Courier New"/>
              </a:rPr>
              <a:t> </a:t>
            </a:r>
            <a:r>
              <a:rPr sz="2074" i="1" spc="-582" dirty="0">
                <a:latin typeface="Times New Roman"/>
                <a:cs typeface="Times New Roman"/>
              </a:rPr>
              <a:t>m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8153" y="3103028"/>
            <a:ext cx="1935256" cy="576787"/>
          </a:xfrm>
          <a:prstGeom prst="rect">
            <a:avLst/>
          </a:prstGeom>
        </p:spPr>
        <p:txBody>
          <a:bodyPr vert="horz" wrap="square" lIns="0" tIns="90768" rIns="0" bIns="0" rtlCol="0">
            <a:spAutoFit/>
          </a:bodyPr>
          <a:lstStyle/>
          <a:p>
            <a:pPr marL="1243919" marR="26896" indent="-1210860">
              <a:lnSpc>
                <a:spcPct val="75700"/>
              </a:lnSpc>
              <a:spcBef>
                <a:spcPts val="715"/>
              </a:spcBef>
              <a:tabLst>
                <a:tab pos="1480376" algn="l"/>
                <a:tab pos="1708988" algn="l"/>
              </a:tabLst>
            </a:pPr>
            <a:r>
              <a:rPr sz="2074" i="1" spc="9" dirty="0">
                <a:latin typeface="Times New Roman"/>
                <a:cs typeface="Times New Roman"/>
              </a:rPr>
              <a:t>r</a:t>
            </a:r>
            <a:r>
              <a:rPr sz="2074" i="1" spc="66" dirty="0">
                <a:latin typeface="Times New Roman"/>
                <a:cs typeface="Times New Roman"/>
              </a:rPr>
              <a:t> </a:t>
            </a:r>
            <a:r>
              <a:rPr sz="2074" spc="-159" dirty="0">
                <a:latin typeface="Courier New"/>
                <a:cs typeface="Courier New"/>
              </a:rPr>
              <a:t></a:t>
            </a:r>
            <a:r>
              <a:rPr sz="2074" spc="-693" dirty="0">
                <a:latin typeface="Courier New"/>
                <a:cs typeface="Courier New"/>
              </a:rPr>
              <a:t> </a:t>
            </a:r>
            <a:r>
              <a:rPr sz="2074" spc="-26" dirty="0">
                <a:latin typeface="Courier New"/>
                <a:cs typeface="Courier New"/>
              </a:rPr>
              <a:t></a:t>
            </a:r>
            <a:r>
              <a:rPr sz="2074" i="1" spc="-26" dirty="0">
                <a:latin typeface="Times New Roman"/>
                <a:cs typeface="Times New Roman"/>
              </a:rPr>
              <a:t>s</a:t>
            </a:r>
            <a:r>
              <a:rPr sz="2074" i="1" spc="-40" dirty="0">
                <a:latin typeface="Times New Roman"/>
                <a:cs typeface="Times New Roman"/>
              </a:rPr>
              <a:t> </a:t>
            </a:r>
            <a:r>
              <a:rPr sz="2074" spc="-159" dirty="0">
                <a:latin typeface="Courier New"/>
                <a:cs typeface="Courier New"/>
              </a:rPr>
              <a:t></a:t>
            </a:r>
            <a:r>
              <a:rPr sz="2074" spc="-781" dirty="0">
                <a:latin typeface="Courier New"/>
                <a:cs typeface="Courier New"/>
              </a:rPr>
              <a:t> </a:t>
            </a:r>
            <a:r>
              <a:rPr sz="2074" spc="9" dirty="0">
                <a:latin typeface="Times New Roman"/>
                <a:cs typeface="Times New Roman"/>
              </a:rPr>
              <a:t>2		</a:t>
            </a:r>
            <a:r>
              <a:rPr sz="1787" spc="19" baseline="-28806" dirty="0">
                <a:latin typeface="Times New Roman"/>
                <a:cs typeface="Times New Roman"/>
              </a:rPr>
              <a:t>2	</a:t>
            </a:r>
            <a:r>
              <a:rPr sz="2074" i="1" spc="13" dirty="0">
                <a:latin typeface="Times New Roman"/>
                <a:cs typeface="Times New Roman"/>
              </a:rPr>
              <a:t>m </a:t>
            </a:r>
            <a:r>
              <a:rPr sz="2074" i="1" spc="18" dirty="0">
                <a:latin typeface="Times New Roman"/>
                <a:cs typeface="Times New Roman"/>
              </a:rPr>
              <a:t> </a:t>
            </a:r>
            <a:r>
              <a:rPr sz="2074" i="1" spc="13" dirty="0">
                <a:latin typeface="Times New Roman"/>
                <a:cs typeface="Times New Roman"/>
              </a:rPr>
              <a:t>m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32176" y="3410174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6598920" y="3410174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6399903" y="3359074"/>
            <a:ext cx="228599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6908201" y="3410174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7088392" y="3410174"/>
            <a:ext cx="0" cy="349624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6878618" y="3359074"/>
            <a:ext cx="239806" cy="0"/>
          </a:xfrm>
          <a:custGeom>
            <a:avLst/>
            <a:gdLst/>
            <a:ahLst/>
            <a:cxnLst/>
            <a:rect l="l" t="t" r="r" b="b"/>
            <a:pathLst>
              <a:path w="271779">
                <a:moveTo>
                  <a:pt x="0" y="0"/>
                </a:moveTo>
                <a:lnTo>
                  <a:pt x="271271" y="0"/>
                </a:lnTo>
              </a:path>
            </a:pathLst>
          </a:custGeom>
          <a:ln w="13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7139335" y="3456479"/>
            <a:ext cx="134471" cy="364926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294" spc="-825" dirty="0">
                <a:latin typeface="Courier New"/>
                <a:cs typeface="Courier New"/>
              </a:rPr>
              <a:t></a:t>
            </a:r>
            <a:endParaRPr sz="2294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38249" y="3456479"/>
            <a:ext cx="134471" cy="364926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294" spc="-825" dirty="0">
                <a:latin typeface="Courier New"/>
                <a:cs typeface="Courier New"/>
              </a:rPr>
              <a:t></a:t>
            </a:r>
            <a:endParaRPr sz="2294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04632" y="2825146"/>
            <a:ext cx="1193987" cy="449595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R="38662" algn="r">
              <a:lnSpc>
                <a:spcPts val="1103"/>
              </a:lnSpc>
              <a:spcBef>
                <a:spcPts val="106"/>
              </a:spcBef>
            </a:pPr>
            <a:r>
              <a:rPr sz="1324" i="1" spc="4" dirty="0">
                <a:latin typeface="Times New Roman"/>
                <a:cs typeface="Times New Roman"/>
              </a:rPr>
              <a:t>f</a:t>
            </a:r>
            <a:endParaRPr sz="1324">
              <a:latin typeface="Times New Roman"/>
              <a:cs typeface="Times New Roman"/>
            </a:endParaRPr>
          </a:p>
          <a:p>
            <a:pPr marL="44826">
              <a:lnSpc>
                <a:spcPts val="2268"/>
              </a:lnSpc>
              <a:tabLst>
                <a:tab pos="727301" algn="l"/>
              </a:tabLst>
            </a:pPr>
            <a:r>
              <a:rPr sz="2294" spc="-825" dirty="0">
                <a:latin typeface="Courier New"/>
                <a:cs typeface="Courier New"/>
              </a:rPr>
              <a:t></a:t>
            </a:r>
            <a:r>
              <a:rPr sz="2294" spc="-631" dirty="0">
                <a:latin typeface="Courier New"/>
                <a:cs typeface="Courier New"/>
              </a:rPr>
              <a:t> </a:t>
            </a:r>
            <a:r>
              <a:rPr sz="3441" i="1" baseline="-8547" dirty="0">
                <a:latin typeface="Times New Roman"/>
                <a:cs typeface="Times New Roman"/>
              </a:rPr>
              <a:t>r	v</a:t>
            </a:r>
            <a:r>
              <a:rPr sz="3441" i="1" spc="106" baseline="-8547" dirty="0">
                <a:latin typeface="Times New Roman"/>
                <a:cs typeface="Times New Roman"/>
              </a:rPr>
              <a:t> </a:t>
            </a:r>
            <a:r>
              <a:rPr sz="2294" spc="-825" dirty="0">
                <a:latin typeface="Courier New"/>
                <a:cs typeface="Courier New"/>
              </a:rPr>
              <a:t></a:t>
            </a:r>
            <a:endParaRPr sz="2294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0527" y="3111966"/>
            <a:ext cx="2185707" cy="6140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lnSpc>
                <a:spcPts val="2409"/>
              </a:lnSpc>
              <a:spcBef>
                <a:spcPts val="88"/>
              </a:spcBef>
              <a:tabLst>
                <a:tab pos="1576751" algn="l"/>
                <a:tab pos="2039579" algn="l"/>
              </a:tabLst>
            </a:pPr>
            <a:r>
              <a:rPr sz="2294" i="1" spc="163" dirty="0">
                <a:latin typeface="Times New Roman"/>
                <a:cs typeface="Times New Roman"/>
              </a:rPr>
              <a:t>I</a:t>
            </a:r>
            <a:r>
              <a:rPr sz="1985" i="1" baseline="-24074" dirty="0">
                <a:latin typeface="Times New Roman"/>
                <a:cs typeface="Times New Roman"/>
              </a:rPr>
              <a:t>s</a:t>
            </a:r>
            <a:r>
              <a:rPr sz="1985" i="1" spc="13" baseline="-24074" dirty="0">
                <a:latin typeface="Times New Roman"/>
                <a:cs typeface="Times New Roman"/>
              </a:rPr>
              <a:t>p</a:t>
            </a:r>
            <a:r>
              <a:rPr sz="1985" i="1" baseline="-24074" dirty="0">
                <a:latin typeface="Times New Roman"/>
                <a:cs typeface="Times New Roman"/>
              </a:rPr>
              <a:t> </a:t>
            </a:r>
            <a:r>
              <a:rPr sz="1985" i="1" spc="231" baseline="-24074" dirty="0">
                <a:latin typeface="Times New Roman"/>
                <a:cs typeface="Times New Roman"/>
              </a:rPr>
              <a:t> </a:t>
            </a:r>
            <a:r>
              <a:rPr sz="2294" spc="-194" dirty="0">
                <a:latin typeface="Courier New"/>
                <a:cs typeface="Courier New"/>
              </a:rPr>
              <a:t></a:t>
            </a:r>
            <a:r>
              <a:rPr sz="2294" spc="-715" dirty="0">
                <a:latin typeface="Courier New"/>
                <a:cs typeface="Courier New"/>
              </a:rPr>
              <a:t> </a:t>
            </a:r>
            <a:r>
              <a:rPr sz="2294" i="1" spc="163" dirty="0">
                <a:latin typeface="Times New Roman"/>
                <a:cs typeface="Times New Roman"/>
              </a:rPr>
              <a:t>I</a:t>
            </a:r>
            <a:r>
              <a:rPr sz="1985" i="1" spc="265" baseline="-24074" dirty="0">
                <a:latin typeface="Times New Roman"/>
                <a:cs typeface="Times New Roman"/>
              </a:rPr>
              <a:t>s</a:t>
            </a:r>
            <a:r>
              <a:rPr sz="2427" i="1" spc="-172" dirty="0">
                <a:latin typeface="Courier New"/>
                <a:cs typeface="Courier New"/>
              </a:rPr>
              <a:t></a:t>
            </a:r>
            <a:r>
              <a:rPr sz="1985" i="1" spc="6" baseline="-24074" dirty="0">
                <a:latin typeface="Times New Roman"/>
                <a:cs typeface="Times New Roman"/>
              </a:rPr>
              <a:t>s</a:t>
            </a:r>
            <a:r>
              <a:rPr sz="1985" i="1" spc="-106" baseline="-24074" dirty="0">
                <a:latin typeface="Times New Roman"/>
                <a:cs typeface="Times New Roman"/>
              </a:rPr>
              <a:t> </a:t>
            </a:r>
            <a:r>
              <a:rPr sz="3441" b="1" spc="-1237" baseline="6410" dirty="0">
                <a:latin typeface="Courier New"/>
                <a:cs typeface="Courier New"/>
              </a:rPr>
              <a:t></a:t>
            </a:r>
            <a:r>
              <a:rPr sz="3441" b="1" baseline="6410" dirty="0">
                <a:latin typeface="Courier New"/>
                <a:cs typeface="Courier New"/>
              </a:rPr>
              <a:t>	</a:t>
            </a:r>
            <a:r>
              <a:rPr sz="2294" spc="-534" dirty="0">
                <a:latin typeface="Courier New"/>
                <a:cs typeface="Courier New"/>
              </a:rPr>
              <a:t></a:t>
            </a:r>
            <a:r>
              <a:rPr sz="2294" dirty="0">
                <a:latin typeface="Courier New"/>
                <a:cs typeface="Courier New"/>
              </a:rPr>
              <a:t>	</a:t>
            </a:r>
            <a:r>
              <a:rPr sz="3441" b="1" spc="-1787" baseline="6410" dirty="0">
                <a:latin typeface="Courier New"/>
                <a:cs typeface="Courier New"/>
              </a:rPr>
              <a:t></a:t>
            </a:r>
            <a:endParaRPr sz="3441" baseline="6410">
              <a:latin typeface="Courier New"/>
              <a:cs typeface="Courier New"/>
            </a:endParaRPr>
          </a:p>
          <a:p>
            <a:pPr marL="1345898">
              <a:lnSpc>
                <a:spcPts val="2250"/>
              </a:lnSpc>
              <a:tabLst>
                <a:tab pos="1821613" algn="l"/>
              </a:tabLst>
            </a:pPr>
            <a:r>
              <a:rPr sz="2294" i="1" dirty="0">
                <a:latin typeface="Times New Roman"/>
                <a:cs typeface="Times New Roman"/>
              </a:rPr>
              <a:t>r	v</a:t>
            </a:r>
            <a:endParaRPr sz="2294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46477" y="3156835"/>
            <a:ext cx="1319493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-4" dirty="0">
                <a:latin typeface="Arial"/>
                <a:cs typeface="Arial"/>
              </a:rPr>
              <a:t>f</a:t>
            </a:r>
            <a:r>
              <a:rPr sz="2294" spc="-26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:</a:t>
            </a:r>
            <a:r>
              <a:rPr sz="2294" spc="-26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[1,</a:t>
            </a:r>
            <a:r>
              <a:rPr sz="2294" spc="-22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200]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395669" y="2773849"/>
            <a:ext cx="560880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074" y="444980"/>
            <a:ext cx="558715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9"/>
            <a:ext cx="6345890" cy="85224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hàn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ầ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ả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ế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endParaRPr sz="2294">
              <a:latin typeface="Arial"/>
              <a:cs typeface="Arial"/>
            </a:endParaRPr>
          </a:p>
          <a:p>
            <a:pPr marL="414640">
              <a:spcBef>
                <a:spcPts val="547"/>
              </a:spcBef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294" spc="7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2294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lang="en-US" sz="2294" spc="693" smtClean="0">
                <a:solidFill>
                  <a:srgbClr val="000099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sz="2294" spc="26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vô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cùng: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tập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trung chủ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yếu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ở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hướng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216" dirty="0">
                <a:solidFill>
                  <a:srgbClr val="000099"/>
                </a:solidFill>
                <a:latin typeface="Arial"/>
                <a:cs typeface="Arial"/>
              </a:rPr>
              <a:t>p/x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9" y="2151529"/>
            <a:ext cx="3832412" cy="2057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9412" y="2151530"/>
            <a:ext cx="3025588" cy="20331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3032" y="4262312"/>
            <a:ext cx="8060648" cy="716274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-4" dirty="0">
                <a:latin typeface="Arial"/>
                <a:cs typeface="Arial"/>
              </a:rPr>
              <a:t>Giảm </a:t>
            </a:r>
            <a:r>
              <a:rPr sz="2294" spc="4" dirty="0">
                <a:latin typeface="Arial"/>
                <a:cs typeface="Arial"/>
              </a:rPr>
              <a:t>tg</a:t>
            </a:r>
            <a:r>
              <a:rPr sz="2294" spc="-4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tính</a:t>
            </a:r>
            <a:r>
              <a:rPr sz="2294" spc="18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toán,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dùng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vector</a:t>
            </a:r>
            <a:r>
              <a:rPr sz="2294" spc="22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nửa </a:t>
            </a:r>
            <a:r>
              <a:rPr sz="2294" dirty="0">
                <a:latin typeface="Arial"/>
                <a:cs typeface="Arial"/>
              </a:rPr>
              <a:t>đường</a:t>
            </a:r>
            <a:r>
              <a:rPr sz="2294" spc="-4" dirty="0">
                <a:latin typeface="Arial"/>
                <a:cs typeface="Arial"/>
              </a:rPr>
              <a:t> h</a:t>
            </a:r>
            <a:r>
              <a:rPr sz="229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=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s</a:t>
            </a:r>
            <a:r>
              <a:rPr sz="229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+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18">
                <a:latin typeface="Arial"/>
                <a:cs typeface="Arial"/>
              </a:rPr>
              <a:t>v</a:t>
            </a:r>
            <a:r>
              <a:rPr sz="2294" spc="-18" smtClean="0">
                <a:latin typeface="Arial"/>
                <a:cs typeface="Arial"/>
              </a:rPr>
              <a:t>.</a:t>
            </a:r>
            <a:r>
              <a:rPr lang="en-US" sz="2294" spc="18" smtClean="0">
                <a:latin typeface="Arial"/>
                <a:cs typeface="Arial"/>
                <a:sym typeface="Symbol" panose="05050102010706020507" pitchFamily="18" charset="2"/>
              </a:rPr>
              <a:t></a:t>
            </a:r>
            <a:r>
              <a:rPr sz="2294" spc="-4" smtClean="0">
                <a:latin typeface="Arial"/>
                <a:cs typeface="Arial"/>
              </a:rPr>
              <a:t>= </a:t>
            </a:r>
            <a:r>
              <a:rPr sz="2294" spc="-9" dirty="0">
                <a:latin typeface="Arial"/>
                <a:cs typeface="Arial"/>
              </a:rPr>
              <a:t>0,</a:t>
            </a:r>
            <a:r>
              <a:rPr sz="2294" spc="-4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nhìn</a:t>
            </a:r>
            <a:r>
              <a:rPr sz="2294" spc="-4" dirty="0">
                <a:latin typeface="Arial"/>
                <a:cs typeface="Arial"/>
              </a:rPr>
              <a:t> </a:t>
            </a:r>
            <a:r>
              <a:rPr sz="2294" spc="4" dirty="0">
                <a:latin typeface="Arial"/>
                <a:cs typeface="Arial"/>
              </a:rPr>
              <a:t>thấy</a:t>
            </a:r>
            <a:r>
              <a:rPr sz="2294" spc="-26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lượng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9" dirty="0">
                <a:latin typeface="Arial"/>
                <a:cs typeface="Arial"/>
              </a:rPr>
              <a:t>a/s</a:t>
            </a:r>
            <a:r>
              <a:rPr sz="2294" dirty="0">
                <a:latin typeface="Arial"/>
                <a:cs typeface="Arial"/>
              </a:rPr>
              <a:t> phản</a:t>
            </a:r>
            <a:r>
              <a:rPr sz="2294" spc="-4" dirty="0">
                <a:latin typeface="Arial"/>
                <a:cs typeface="Arial"/>
              </a:rPr>
              <a:t> chiếu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nhiều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nhất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81984" y="5056173"/>
            <a:ext cx="3962743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1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892" y="444980"/>
            <a:ext cx="563334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1285" y="1133225"/>
            <a:ext cx="7292228" cy="1220176"/>
          </a:xfrm>
          <a:prstGeom prst="rect">
            <a:avLst/>
          </a:prstGeom>
        </p:spPr>
        <p:txBody>
          <a:bodyPr vert="horz" wrap="square" lIns="0" tIns="84044" rIns="0" bIns="0" rtlCol="0">
            <a:spAutoFit/>
          </a:bodyPr>
          <a:lstStyle/>
          <a:p>
            <a:pPr marL="33619">
              <a:spcBef>
                <a:spcPts val="662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hàn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ầ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ả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ế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endParaRPr sz="2294">
              <a:latin typeface="Arial"/>
              <a:cs typeface="Arial"/>
            </a:endParaRPr>
          </a:p>
          <a:p>
            <a:pPr marL="689759" marR="26896" indent="-253266">
              <a:lnSpc>
                <a:spcPts val="2727"/>
              </a:lnSpc>
              <a:spcBef>
                <a:spcPts val="684"/>
              </a:spcBef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294" spc="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hệ </a:t>
            </a:r>
            <a:r>
              <a:rPr sz="2294" spc="4">
                <a:solidFill>
                  <a:srgbClr val="000099"/>
                </a:solidFill>
                <a:latin typeface="Arial"/>
                <a:cs typeface="Arial"/>
              </a:rPr>
              <a:t>số</a:t>
            </a:r>
            <a:r>
              <a:rPr sz="2294" spc="-4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lang="en-US" sz="2294" spc="-106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sz="2250" spc="-158" baseline="-22875" smtClean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50" spc="-119" baseline="-22875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từ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trên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xuống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là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0.25,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0.5,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0.75.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Hệ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số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i="1" spc="-4" dirty="0">
                <a:solidFill>
                  <a:srgbClr val="000099"/>
                </a:solidFill>
                <a:latin typeface="Arial"/>
                <a:cs typeface="Arial"/>
              </a:rPr>
              <a:t>f </a:t>
            </a:r>
            <a:r>
              <a:rPr sz="2294" spc="-379" dirty="0">
                <a:solidFill>
                  <a:srgbClr val="000099"/>
                </a:solidFill>
                <a:latin typeface="Arial"/>
                <a:cs typeface="Arial"/>
              </a:rPr>
              <a:t>từ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trái sang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phải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là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3,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6,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9,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25,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200.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573" y="2554941"/>
            <a:ext cx="5021132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4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3056" y="444980"/>
            <a:ext cx="523617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1285" y="1136129"/>
            <a:ext cx="7713569" cy="241831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3619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ề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endParaRPr sz="2294">
              <a:latin typeface="Arial"/>
              <a:cs typeface="Arial"/>
            </a:endParaRPr>
          </a:p>
          <a:p>
            <a:pPr marL="689759" marR="209561" indent="-252706">
              <a:spcBef>
                <a:spcPts val="547"/>
              </a:spcBef>
              <a:buChar char="–"/>
              <a:tabLst>
                <a:tab pos="690319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khắc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phục hiện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tượng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phần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không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nhận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a/s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có </a:t>
            </a:r>
            <a:r>
              <a:rPr sz="2294" spc="-6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đen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hoàn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toàn,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thêm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a/s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nền.</a:t>
            </a:r>
            <a:endParaRPr sz="2294">
              <a:latin typeface="Arial"/>
              <a:cs typeface="Arial"/>
            </a:endParaRPr>
          </a:p>
          <a:p>
            <a:pPr marL="689759" marR="26896" indent="-252706">
              <a:spcBef>
                <a:spcPts val="574"/>
              </a:spcBef>
              <a:buChar char="–"/>
              <a:tabLst>
                <a:tab pos="690319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không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có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vị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trí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cố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định,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chiếu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 đồng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nhất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theo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mọi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hướng</a:t>
            </a:r>
            <a:endParaRPr sz="2294">
              <a:latin typeface="Arial"/>
              <a:cs typeface="Arial"/>
            </a:endParaRPr>
          </a:p>
          <a:p>
            <a:pPr marL="689759" indent="-253266">
              <a:spcBef>
                <a:spcPts val="574"/>
              </a:spcBef>
              <a:buChar char="–"/>
              <a:tabLst>
                <a:tab pos="690319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Thêm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I</a:t>
            </a:r>
            <a:r>
              <a:rPr sz="2250" spc="-13" baseline="-22875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cường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độ</a:t>
            </a:r>
            <a:r>
              <a:rPr sz="2294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2294" spc="13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lang="en-US" sz="2294" spc="-106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sz="2250" spc="-112" baseline="-22875" smtClean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294" spc="-75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hệ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số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phản chiếu</a:t>
            </a:r>
            <a:r>
              <a:rPr sz="2294" spc="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nền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573" y="3630706"/>
            <a:ext cx="5491779" cy="16808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76139" y="5424138"/>
            <a:ext cx="7570694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3619">
              <a:spcBef>
                <a:spcPts val="79"/>
              </a:spcBef>
            </a:pPr>
            <a:r>
              <a:rPr lang="en-US" sz="2294" spc="-106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</a:t>
            </a:r>
            <a:r>
              <a:rPr sz="2250" spc="-158" baseline="-22875" smtClean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250" spc="317" baseline="-22875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0.0,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0.1,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0.3,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0.5,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0.7: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càng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lớn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khung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cảnh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càng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32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endParaRPr sz="229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61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2582" y="444980"/>
            <a:ext cx="4746649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88732" y="1093433"/>
            <a:ext cx="7139828" cy="2582016"/>
          </a:xfrm>
          <a:prstGeom prst="rect">
            <a:avLst/>
          </a:prstGeom>
        </p:spPr>
        <p:txBody>
          <a:bodyPr vert="horz" wrap="square" lIns="0" tIns="119343" rIns="0" bIns="0" rtlCol="0">
            <a:spAutoFit/>
          </a:bodyPr>
          <a:lstStyle/>
          <a:p>
            <a:pPr marL="56032">
              <a:spcBef>
                <a:spcPts val="940"/>
              </a:spcBef>
            </a:pPr>
            <a:r>
              <a:rPr sz="2118" spc="397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118" spc="-93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Tổng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hợp</a:t>
            </a:r>
            <a:r>
              <a:rPr sz="2118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118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thành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phần</a:t>
            </a:r>
            <a:r>
              <a:rPr sz="21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9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118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endParaRPr sz="2118">
              <a:latin typeface="Arial"/>
              <a:cs typeface="Arial"/>
            </a:endParaRPr>
          </a:p>
          <a:p>
            <a:pPr marL="751954" algn="ctr">
              <a:lnSpc>
                <a:spcPts val="1050"/>
              </a:lnSpc>
              <a:spcBef>
                <a:spcPts val="1257"/>
              </a:spcBef>
            </a:pPr>
            <a:endParaRPr lang="en-US" sz="2868" i="1">
              <a:solidFill>
                <a:srgbClr val="333399"/>
              </a:solidFill>
              <a:latin typeface="Times New Roman"/>
              <a:cs typeface="Times New Roman"/>
            </a:endParaRPr>
          </a:p>
          <a:p>
            <a:pPr marL="751954" algn="ctr">
              <a:lnSpc>
                <a:spcPts val="1050"/>
              </a:lnSpc>
              <a:spcBef>
                <a:spcPts val="1257"/>
              </a:spcBef>
            </a:pPr>
            <a:endParaRPr lang="en-US" sz="2868" i="1" baseline="-3546" smtClean="0">
              <a:solidFill>
                <a:srgbClr val="333399"/>
              </a:solidFill>
              <a:latin typeface="Times New Roman"/>
              <a:cs typeface="Times New Roman"/>
            </a:endParaRPr>
          </a:p>
          <a:p>
            <a:pPr marL="751954" algn="ctr">
              <a:lnSpc>
                <a:spcPts val="1050"/>
              </a:lnSpc>
              <a:spcBef>
                <a:spcPts val="1257"/>
              </a:spcBef>
            </a:pPr>
            <a:endParaRPr lang="en-US" sz="2868" i="1" baseline="-3546">
              <a:solidFill>
                <a:srgbClr val="333399"/>
              </a:solidFill>
              <a:latin typeface="Times New Roman"/>
              <a:cs typeface="Times New Roman"/>
            </a:endParaRPr>
          </a:p>
          <a:p>
            <a:pPr marL="751954" algn="ctr">
              <a:lnSpc>
                <a:spcPts val="1050"/>
              </a:lnSpc>
              <a:spcBef>
                <a:spcPts val="1257"/>
              </a:spcBef>
            </a:pPr>
            <a:endParaRPr lang="en-US" sz="3110" baseline="-3546" smtClean="0">
              <a:latin typeface="Times New Roman"/>
              <a:cs typeface="Times New Roman"/>
            </a:endParaRPr>
          </a:p>
          <a:p>
            <a:pPr marL="751954" algn="ctr">
              <a:lnSpc>
                <a:spcPts val="1050"/>
              </a:lnSpc>
              <a:spcBef>
                <a:spcPts val="1257"/>
              </a:spcBef>
            </a:pPr>
            <a:endParaRPr sz="3110" baseline="-3546">
              <a:latin typeface="Times New Roman"/>
              <a:cs typeface="Times New Roman"/>
            </a:endParaRPr>
          </a:p>
          <a:p>
            <a:pPr marL="87971">
              <a:spcBef>
                <a:spcPts val="1888"/>
              </a:spcBef>
            </a:pPr>
            <a:r>
              <a:rPr sz="2294" spc="79" smtClean="0">
                <a:latin typeface="Arial"/>
                <a:cs typeface="Arial"/>
              </a:rPr>
              <a:t></a:t>
            </a:r>
            <a:r>
              <a:rPr lang="en-US" sz="2294" spc="79" smtClean="0">
                <a:latin typeface="Arial"/>
                <a:cs typeface="Arial"/>
              </a:rPr>
              <a:t> </a:t>
            </a:r>
            <a:r>
              <a:rPr sz="2294" spc="79" smtClean="0">
                <a:latin typeface="Arial"/>
                <a:cs typeface="Arial"/>
              </a:rPr>
              <a:t>Thêm</a:t>
            </a:r>
            <a:r>
              <a:rPr sz="2294" spc="-26" smtClean="0">
                <a:latin typeface="Arial"/>
                <a:cs typeface="Arial"/>
              </a:rPr>
              <a:t> </a:t>
            </a:r>
            <a:r>
              <a:rPr sz="2294" spc="-9" dirty="0">
                <a:latin typeface="Arial"/>
                <a:cs typeface="Arial"/>
              </a:rPr>
              <a:t>màu</a:t>
            </a:r>
            <a:r>
              <a:rPr sz="2294" spc="-4" dirty="0">
                <a:latin typeface="Arial"/>
                <a:cs typeface="Arial"/>
              </a:rPr>
              <a:t> sắc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44" y="1639710"/>
            <a:ext cx="7016228" cy="15280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44" y="3912560"/>
            <a:ext cx="7907787" cy="18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2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9117" y="1210234"/>
            <a:ext cx="7597588" cy="18234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83346" y="444980"/>
            <a:ext cx="475588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3663" y="3156932"/>
            <a:ext cx="2454649" cy="2533122"/>
          </a:xfrm>
          <a:prstGeom prst="rect">
            <a:avLst/>
          </a:prstGeom>
        </p:spPr>
        <p:txBody>
          <a:bodyPr vert="horz" wrap="square" lIns="0" tIns="44824" rIns="0" bIns="0" rtlCol="0">
            <a:spAutoFit/>
          </a:bodyPr>
          <a:lstStyle/>
          <a:p>
            <a:pPr marL="314902" marR="30818" indent="-304256">
              <a:lnSpc>
                <a:spcPts val="2100"/>
              </a:lnSpc>
              <a:spcBef>
                <a:spcPts val="353"/>
              </a:spcBef>
            </a:pPr>
            <a:r>
              <a:rPr sz="1941" spc="371" dirty="0">
                <a:solidFill>
                  <a:srgbClr val="FF3300"/>
                </a:solidFill>
                <a:latin typeface="Arial"/>
                <a:cs typeface="Arial"/>
              </a:rPr>
              <a:t>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Chỉ định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camera,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nguồn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sáng, vector </a:t>
            </a:r>
            <a:r>
              <a:rPr sz="1941" spc="-52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pháp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tuyến đỉnh</a:t>
            </a:r>
            <a:endParaRPr sz="1941">
              <a:latin typeface="Arial"/>
              <a:cs typeface="Arial"/>
            </a:endParaRPr>
          </a:p>
          <a:p>
            <a:pPr marL="314902" marR="4483" indent="-304256">
              <a:lnSpc>
                <a:spcPts val="2100"/>
              </a:lnSpc>
              <a:spcBef>
                <a:spcPts val="459"/>
              </a:spcBef>
            </a:pPr>
            <a:r>
              <a:rPr sz="1941" spc="371" dirty="0">
                <a:solidFill>
                  <a:srgbClr val="FF3300"/>
                </a:solidFill>
                <a:latin typeface="Arial"/>
                <a:cs typeface="Arial"/>
              </a:rPr>
              <a:t>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Sau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khi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thực hiện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phép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biến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đổi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mô 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hình–phép nhìn,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tất </a:t>
            </a:r>
            <a:r>
              <a:rPr sz="1941" spc="-52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cả được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biểu diễn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trong</a:t>
            </a:r>
            <a:r>
              <a:rPr sz="1941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hệ</a:t>
            </a:r>
            <a:r>
              <a:rPr sz="1941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tọa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độ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camera</a:t>
            </a:r>
            <a:endParaRPr sz="1941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9824" y="4437529"/>
            <a:ext cx="4370294" cy="157868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887989" y="3116545"/>
            <a:ext cx="4940674" cy="136824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2432927">
              <a:spcBef>
                <a:spcPts val="79"/>
              </a:spcBef>
            </a:pPr>
            <a:r>
              <a:rPr sz="1765" spc="-9" dirty="0">
                <a:latin typeface="Arial"/>
                <a:cs typeface="Arial"/>
              </a:rPr>
              <a:t>glB</a:t>
            </a:r>
            <a:r>
              <a:rPr sz="1765" spc="13" dirty="0">
                <a:latin typeface="Arial"/>
                <a:cs typeface="Arial"/>
              </a:rPr>
              <a:t>e</a:t>
            </a:r>
            <a:r>
              <a:rPr sz="1765" spc="-9" dirty="0">
                <a:latin typeface="Arial"/>
                <a:cs typeface="Arial"/>
              </a:rPr>
              <a:t>gin</a:t>
            </a:r>
            <a:r>
              <a:rPr sz="1765" spc="9" dirty="0">
                <a:latin typeface="Arial"/>
                <a:cs typeface="Arial"/>
              </a:rPr>
              <a:t>(</a:t>
            </a:r>
            <a:r>
              <a:rPr sz="1765" spc="-9" dirty="0">
                <a:latin typeface="Arial"/>
                <a:cs typeface="Arial"/>
              </a:rPr>
              <a:t>GL_PO</a:t>
            </a:r>
            <a:r>
              <a:rPr sz="1765" spc="18" dirty="0">
                <a:latin typeface="Arial"/>
                <a:cs typeface="Arial"/>
              </a:rPr>
              <a:t>L</a:t>
            </a:r>
            <a:r>
              <a:rPr sz="1765" spc="-9" dirty="0">
                <a:latin typeface="Arial"/>
                <a:cs typeface="Arial"/>
              </a:rPr>
              <a:t>YGO</a:t>
            </a:r>
            <a:r>
              <a:rPr sz="1765" dirty="0">
                <a:latin typeface="Arial"/>
                <a:cs typeface="Arial"/>
              </a:rPr>
              <a:t>N</a:t>
            </a:r>
            <a:r>
              <a:rPr sz="1765" spc="-4" dirty="0">
                <a:latin typeface="Arial"/>
                <a:cs typeface="Arial"/>
              </a:rPr>
              <a:t>);  for(int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i</a:t>
            </a:r>
            <a:r>
              <a:rPr sz="176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=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0; i&lt; 3;</a:t>
            </a:r>
            <a:r>
              <a:rPr sz="1765" spc="-4" dirty="0">
                <a:latin typeface="Arial"/>
                <a:cs typeface="Arial"/>
              </a:rPr>
              <a:t> i++){</a:t>
            </a:r>
            <a:endParaRPr sz="1765">
              <a:latin typeface="Arial"/>
              <a:cs typeface="Arial"/>
            </a:endParaRPr>
          </a:p>
          <a:p>
            <a:pPr marL="817513"/>
            <a:r>
              <a:rPr sz="1765" spc="-4" dirty="0">
                <a:latin typeface="Arial"/>
                <a:cs typeface="Arial"/>
              </a:rPr>
              <a:t>glNormal3f(norm[i].x,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norm[i].y,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norm[i].z);</a:t>
            </a:r>
            <a:endParaRPr sz="1765">
              <a:latin typeface="Arial"/>
              <a:cs typeface="Arial"/>
            </a:endParaRPr>
          </a:p>
          <a:p>
            <a:pPr marL="817513"/>
            <a:r>
              <a:rPr sz="1765" spc="-4" dirty="0">
                <a:latin typeface="Arial"/>
                <a:cs typeface="Arial"/>
              </a:rPr>
              <a:t>glVertex3f(pt[i].x,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13" dirty="0">
                <a:latin typeface="Arial"/>
                <a:cs typeface="Arial"/>
              </a:rPr>
              <a:t>pt[i].y,</a:t>
            </a:r>
            <a:r>
              <a:rPr sz="1765" spc="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pt[i].z);}</a:t>
            </a:r>
            <a:endParaRPr sz="1765">
              <a:latin typeface="Arial"/>
              <a:cs typeface="Arial"/>
            </a:endParaRPr>
          </a:p>
          <a:p>
            <a:pPr marL="11206"/>
            <a:r>
              <a:rPr sz="1765" spc="-4" dirty="0">
                <a:latin typeface="Arial"/>
                <a:cs typeface="Arial"/>
              </a:rPr>
              <a:t>glEnd();</a:t>
            </a:r>
            <a:endParaRPr sz="176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236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8546" y="444980"/>
            <a:ext cx="573214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SỬ</a:t>
            </a:r>
            <a:r>
              <a:rPr spc="-26" dirty="0"/>
              <a:t> </a:t>
            </a:r>
            <a:r>
              <a:rPr spc="-9" dirty="0"/>
              <a:t>DỤNG</a:t>
            </a:r>
            <a:r>
              <a:rPr spc="-26" dirty="0"/>
              <a:t> </a:t>
            </a:r>
            <a:r>
              <a:rPr spc="-4" dirty="0"/>
              <a:t>NGUỒN</a:t>
            </a:r>
            <a:r>
              <a:rPr spc="-26" dirty="0"/>
              <a:t> </a:t>
            </a:r>
            <a:r>
              <a:rPr dirty="0"/>
              <a:t>SÁNG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63" y="1155999"/>
            <a:ext cx="6891618" cy="240125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941" spc="371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1941" spc="9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Tạo</a:t>
            </a:r>
            <a:r>
              <a:rPr sz="1941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nguồn</a:t>
            </a:r>
            <a:r>
              <a:rPr sz="1941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endParaRPr sz="1941">
              <a:latin typeface="Arial"/>
              <a:cs typeface="Arial"/>
            </a:endParaRPr>
          </a:p>
          <a:p>
            <a:pPr marL="414079"/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1941" spc="-9" dirty="0">
                <a:solidFill>
                  <a:srgbClr val="000099"/>
                </a:solidFill>
                <a:latin typeface="Arial"/>
                <a:cs typeface="Arial"/>
              </a:rPr>
              <a:t> vị</a:t>
            </a:r>
            <a:r>
              <a:rPr sz="1941" spc="-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trí</a:t>
            </a:r>
            <a:endParaRPr sz="1941">
              <a:latin typeface="Arial"/>
              <a:cs typeface="Arial"/>
            </a:endParaRPr>
          </a:p>
          <a:p>
            <a:pPr marL="314902" marR="424726" indent="39783">
              <a:lnSpc>
                <a:spcPct val="99700"/>
              </a:lnSpc>
              <a:spcBef>
                <a:spcPts val="9"/>
              </a:spcBef>
              <a:tabLst>
                <a:tab pos="1624378" algn="l"/>
              </a:tabLst>
            </a:pP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GLfloat	myLightPosition[]</a:t>
            </a:r>
            <a:r>
              <a:rPr sz="1941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{3.0,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6.0,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5.0,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1.0};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glLightfv(GL_LIGHT0,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GL_POSITION,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myLightPosition); </a:t>
            </a:r>
            <a:r>
              <a:rPr sz="1941" spc="-5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glEnable(GL_LIGHTING);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//enable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glEnable(GL_LIGHT0);//enable</a:t>
            </a:r>
            <a:r>
              <a:rPr sz="1941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this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particular source</a:t>
            </a:r>
            <a:endParaRPr sz="1941">
              <a:latin typeface="Arial"/>
              <a:cs typeface="Arial"/>
            </a:endParaRPr>
          </a:p>
          <a:p>
            <a:pPr marL="355245"/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1941" i="1" dirty="0">
                <a:solidFill>
                  <a:srgbClr val="000099"/>
                </a:solidFill>
                <a:latin typeface="Arial"/>
                <a:cs typeface="Arial"/>
              </a:rPr>
              <a:t>x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i="1" dirty="0">
                <a:solidFill>
                  <a:srgbClr val="000099"/>
                </a:solidFill>
                <a:latin typeface="Arial"/>
                <a:cs typeface="Arial"/>
              </a:rPr>
              <a:t>y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i="1" spc="-31" dirty="0">
                <a:solidFill>
                  <a:srgbClr val="000099"/>
                </a:solidFill>
                <a:latin typeface="Arial"/>
                <a:cs typeface="Arial"/>
              </a:rPr>
              <a:t>z</a:t>
            </a:r>
            <a:r>
              <a:rPr sz="1941" spc="-31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1)</a:t>
            </a:r>
            <a:r>
              <a:rPr sz="1941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97" dirty="0">
                <a:solidFill>
                  <a:srgbClr val="000099"/>
                </a:solidFill>
                <a:latin typeface="Arial"/>
                <a:cs typeface="Arial"/>
              </a:rPr>
              <a:t>ngu</a:t>
            </a:r>
            <a:r>
              <a:rPr sz="1941" spc="97" dirty="0">
                <a:solidFill>
                  <a:srgbClr val="000099"/>
                </a:solidFill>
                <a:latin typeface="Courier New"/>
                <a:cs typeface="Courier New"/>
              </a:rPr>
              <a:t>ồ</a:t>
            </a:r>
            <a:r>
              <a:rPr sz="1941" spc="97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r>
              <a:rPr sz="1941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đi</a:t>
            </a:r>
            <a:r>
              <a:rPr sz="1941" spc="-4" dirty="0">
                <a:solidFill>
                  <a:srgbClr val="000099"/>
                </a:solidFill>
                <a:latin typeface="Courier New"/>
                <a:cs typeface="Courier New"/>
              </a:rPr>
              <a:t>ể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m,</a:t>
            </a:r>
            <a:r>
              <a:rPr sz="1941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1941" i="1" spc="-4" dirty="0">
                <a:solidFill>
                  <a:srgbClr val="000099"/>
                </a:solidFill>
                <a:latin typeface="Arial"/>
                <a:cs typeface="Arial"/>
              </a:rPr>
              <a:t>x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i="1" dirty="0">
                <a:solidFill>
                  <a:srgbClr val="000099"/>
                </a:solidFill>
                <a:latin typeface="Arial"/>
                <a:cs typeface="Arial"/>
              </a:rPr>
              <a:t>y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i="1" spc="-31" dirty="0">
                <a:solidFill>
                  <a:srgbClr val="000099"/>
                </a:solidFill>
                <a:latin typeface="Arial"/>
                <a:cs typeface="Arial"/>
              </a:rPr>
              <a:t>z</a:t>
            </a:r>
            <a:r>
              <a:rPr sz="1941" spc="-31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1941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97" dirty="0">
                <a:solidFill>
                  <a:srgbClr val="000099"/>
                </a:solidFill>
                <a:latin typeface="Arial"/>
                <a:cs typeface="Arial"/>
              </a:rPr>
              <a:t>0)n/s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1941" dirty="0">
                <a:solidFill>
                  <a:srgbClr val="000099"/>
                </a:solidFill>
                <a:latin typeface="Courier New"/>
                <a:cs typeface="Courier New"/>
              </a:rPr>
              <a:t>ị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nh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234" dirty="0">
                <a:solidFill>
                  <a:srgbClr val="000099"/>
                </a:solidFill>
                <a:latin typeface="Arial"/>
                <a:cs typeface="Arial"/>
              </a:rPr>
              <a:t>hư</a:t>
            </a:r>
            <a:r>
              <a:rPr sz="1941" spc="-234" dirty="0">
                <a:solidFill>
                  <a:srgbClr val="000099"/>
                </a:solidFill>
                <a:latin typeface="Courier New"/>
                <a:cs typeface="Courier New"/>
              </a:rPr>
              <a:t>ớ</a:t>
            </a:r>
            <a:r>
              <a:rPr sz="1941" spc="-234" dirty="0">
                <a:solidFill>
                  <a:srgbClr val="000099"/>
                </a:solidFill>
                <a:latin typeface="Arial"/>
                <a:cs typeface="Arial"/>
              </a:rPr>
              <a:t>ng</a:t>
            </a:r>
            <a:endParaRPr sz="1941">
              <a:latin typeface="Arial"/>
              <a:cs typeface="Arial"/>
            </a:endParaRPr>
          </a:p>
          <a:p>
            <a:pPr marL="314342"/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-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1941" spc="-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1941" dirty="0">
                <a:solidFill>
                  <a:srgbClr val="000099"/>
                </a:solidFill>
                <a:latin typeface="Courier New"/>
                <a:cs typeface="Courier New"/>
              </a:rPr>
              <a:t>ắ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endParaRPr sz="194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7008" y="3520648"/>
            <a:ext cx="820831" cy="907895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just">
              <a:spcBef>
                <a:spcPts val="93"/>
              </a:spcBef>
            </a:pP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26" dirty="0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at 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26" dirty="0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at  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26" dirty="0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at</a:t>
            </a:r>
            <a:endParaRPr sz="194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6748" y="3520648"/>
            <a:ext cx="3120278" cy="907895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amb0[]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941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{0.2,</a:t>
            </a:r>
            <a:r>
              <a:rPr sz="1941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0.4,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0.6,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1.0};</a:t>
            </a:r>
            <a:endParaRPr sz="1941">
              <a:latin typeface="Arial"/>
              <a:cs typeface="Arial"/>
            </a:endParaRPr>
          </a:p>
          <a:p>
            <a:pPr marL="11206"/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diff0[]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{0.8,</a:t>
            </a:r>
            <a:r>
              <a:rPr sz="194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0.9, 0.5,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9" dirty="0">
                <a:solidFill>
                  <a:srgbClr val="000099"/>
                </a:solidFill>
                <a:latin typeface="Arial"/>
                <a:cs typeface="Arial"/>
              </a:rPr>
              <a:t>1.0};</a:t>
            </a:r>
            <a:endParaRPr sz="1941">
              <a:latin typeface="Arial"/>
              <a:cs typeface="Arial"/>
            </a:endParaRPr>
          </a:p>
          <a:p>
            <a:pPr marL="11206">
              <a:spcBef>
                <a:spcPts val="4"/>
              </a:spcBef>
            </a:pP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spec0[]</a:t>
            </a:r>
            <a:r>
              <a:rPr sz="1941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941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{1.0,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0.8,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1.0, 1.0};</a:t>
            </a:r>
            <a:endParaRPr sz="19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7008" y="4408412"/>
            <a:ext cx="5233707" cy="90902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 marR="4483">
              <a:lnSpc>
                <a:spcPct val="99600"/>
              </a:lnSpc>
              <a:spcBef>
                <a:spcPts val="101"/>
              </a:spcBef>
            </a:pP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glLightfv(GL_LIGHT0,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GL_AMBIENT,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amb0);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glLightfv(GL_LIGHT0,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GL_DIFFUSE,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diff0);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glLightfv(GL_LIGHT0,</a:t>
            </a:r>
            <a:r>
              <a:rPr sz="1941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srgbClr val="000099"/>
                </a:solidFill>
                <a:latin typeface="Arial"/>
                <a:cs typeface="Arial"/>
              </a:rPr>
              <a:t>GL_SPECULAR,</a:t>
            </a:r>
            <a:r>
              <a:rPr sz="1941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srgbClr val="000099"/>
                </a:solidFill>
                <a:latin typeface="Arial"/>
                <a:cs typeface="Arial"/>
              </a:rPr>
              <a:t>spec0);</a:t>
            </a:r>
            <a:endParaRPr sz="194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30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2364" y="444980"/>
            <a:ext cx="577832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SỬ</a:t>
            </a:r>
            <a:r>
              <a:rPr spc="-26" dirty="0"/>
              <a:t> </a:t>
            </a:r>
            <a:r>
              <a:rPr spc="-9" dirty="0"/>
              <a:t>DỤNG</a:t>
            </a:r>
            <a:r>
              <a:rPr spc="-26" dirty="0"/>
              <a:t> </a:t>
            </a:r>
            <a:r>
              <a:rPr spc="-4" dirty="0"/>
              <a:t>NGUỒN</a:t>
            </a:r>
            <a:r>
              <a:rPr spc="-26" dirty="0"/>
              <a:t> </a:t>
            </a:r>
            <a:r>
              <a:rPr dirty="0"/>
              <a:t>SÁNG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7" y="1026903"/>
            <a:ext cx="7119657" cy="1947969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1206">
              <a:spcBef>
                <a:spcPts val="150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Ngu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ồ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è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endParaRPr sz="2294">
              <a:latin typeface="Arial"/>
              <a:cs typeface="Arial"/>
            </a:endParaRPr>
          </a:p>
          <a:p>
            <a:pPr marL="196674" marR="4483" indent="56032">
              <a:lnSpc>
                <a:spcPct val="126000"/>
              </a:lnSpc>
              <a:spcBef>
                <a:spcPts val="529"/>
              </a:spcBef>
            </a:pP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glLightf(GL_LIGHT0,</a:t>
            </a:r>
            <a:r>
              <a:rPr sz="1765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GL_SPOT_CUTOFF,</a:t>
            </a:r>
            <a:r>
              <a:rPr sz="1765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45.0);</a:t>
            </a:r>
            <a:r>
              <a:rPr sz="1765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//</a:t>
            </a:r>
            <a:r>
              <a:rPr sz="1765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góc</a:t>
            </a:r>
            <a:r>
              <a:rPr sz="1765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cắt</a:t>
            </a:r>
            <a:r>
              <a:rPr sz="1765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bằng</a:t>
            </a:r>
            <a:r>
              <a:rPr sz="1765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450 </a:t>
            </a:r>
            <a:r>
              <a:rPr sz="1765" spc="-47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glLightf(GL_LIGHT0,</a:t>
            </a:r>
            <a:r>
              <a:rPr sz="1765" spc="-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GL_SPOT_EXPONENT,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4.0);</a:t>
            </a:r>
            <a:r>
              <a:rPr sz="17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>
                <a:solidFill>
                  <a:srgbClr val="000099"/>
                </a:solidFill>
                <a:latin typeface="Arial"/>
                <a:cs typeface="Arial"/>
              </a:rPr>
              <a:t>//</a:t>
            </a:r>
            <a:r>
              <a:rPr sz="176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lang="en-US" sz="1765" spc="-481" smtClean="0">
                <a:solidFill>
                  <a:srgbClr val="000099"/>
                </a:solidFill>
                <a:latin typeface="Courier New"/>
                <a:cs typeface="Courier New"/>
                <a:sym typeface="Symbol" panose="05050102010706020507" pitchFamily="18" charset="2"/>
              </a:rPr>
              <a:t> </a:t>
            </a:r>
            <a:r>
              <a:rPr sz="1765" spc="-4" smtClean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765" spc="-13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4.0</a:t>
            </a:r>
            <a:endParaRPr sz="1765">
              <a:latin typeface="Arial"/>
              <a:cs typeface="Arial"/>
            </a:endParaRPr>
          </a:p>
          <a:p>
            <a:pPr marL="196674" marR="1224868">
              <a:lnSpc>
                <a:spcPts val="2541"/>
              </a:lnSpc>
              <a:spcBef>
                <a:spcPts val="66"/>
              </a:spcBef>
              <a:tabLst>
                <a:tab pos="1226549" algn="l"/>
              </a:tabLst>
            </a:pP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GLfloat	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dir[]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 = {2.0,</a:t>
            </a:r>
            <a:r>
              <a:rPr sz="1765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1.0,</a:t>
            </a:r>
            <a:r>
              <a:rPr sz="176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-4.0}; // </a:t>
            </a:r>
            <a:r>
              <a:rPr sz="1765" spc="-13" dirty="0">
                <a:solidFill>
                  <a:srgbClr val="000099"/>
                </a:solidFill>
                <a:latin typeface="Arial"/>
                <a:cs typeface="Arial"/>
              </a:rPr>
              <a:t>hướng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của</a:t>
            </a:r>
            <a:r>
              <a:rPr sz="1765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nguồn</a:t>
            </a:r>
            <a:r>
              <a:rPr sz="1765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sáng </a:t>
            </a:r>
            <a:r>
              <a:rPr sz="1765" spc="-47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srgbClr val="000099"/>
                </a:solidFill>
                <a:latin typeface="Arial"/>
                <a:cs typeface="Arial"/>
              </a:rPr>
              <a:t>glLightfv(GL_LIGHT0, GL_SPOT_DIRECTION, </a:t>
            </a:r>
            <a:r>
              <a:rPr sz="1765" spc="-9" dirty="0">
                <a:solidFill>
                  <a:srgbClr val="000099"/>
                </a:solidFill>
                <a:latin typeface="Arial"/>
                <a:cs typeface="Arial"/>
              </a:rPr>
              <a:t>dir);</a:t>
            </a:r>
            <a:endParaRPr sz="1765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941" y="3009451"/>
            <a:ext cx="3227294" cy="16943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8552" y="4662852"/>
            <a:ext cx="5165351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101" dirty="0">
                <a:latin typeface="Arial"/>
                <a:cs typeface="Arial"/>
              </a:rPr>
              <a:t>Suy</a:t>
            </a:r>
            <a:r>
              <a:rPr sz="2294" spc="-4" dirty="0">
                <a:latin typeface="Arial"/>
                <a:cs typeface="Arial"/>
              </a:rPr>
              <a:t> </a:t>
            </a:r>
            <a:r>
              <a:rPr sz="2294" spc="-9" dirty="0">
                <a:latin typeface="Arial"/>
                <a:cs typeface="Arial"/>
              </a:rPr>
              <a:t>giảm</a:t>
            </a:r>
            <a:r>
              <a:rPr sz="2294" spc="22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ánh </a:t>
            </a:r>
            <a:r>
              <a:rPr sz="2294" spc="-4" dirty="0">
                <a:latin typeface="Arial"/>
                <a:cs typeface="Arial"/>
              </a:rPr>
              <a:t>sáng</a:t>
            </a:r>
            <a:r>
              <a:rPr sz="2294" spc="18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theo</a:t>
            </a:r>
            <a:r>
              <a:rPr sz="2294" spc="18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khoảng </a:t>
            </a:r>
            <a:r>
              <a:rPr sz="2294" spc="-146" dirty="0">
                <a:latin typeface="Arial"/>
                <a:cs typeface="Arial"/>
              </a:rPr>
              <a:t>cách</a:t>
            </a:r>
            <a:endParaRPr sz="229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621" y="5082453"/>
            <a:ext cx="6087035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765" spc="-4" dirty="0">
                <a:latin typeface="Arial"/>
                <a:cs typeface="Arial"/>
              </a:rPr>
              <a:t>glLightf(GL_LIGHT0,</a:t>
            </a:r>
            <a:r>
              <a:rPr sz="1765" spc="13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GL_CONSTANT_ATTENUATION,</a:t>
            </a:r>
            <a:r>
              <a:rPr sz="1765" spc="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2.0);</a:t>
            </a:r>
            <a:endParaRPr sz="176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8621" y="5432018"/>
            <a:ext cx="6778438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765" dirty="0">
                <a:latin typeface="Arial"/>
                <a:cs typeface="Arial"/>
              </a:rPr>
              <a:t>GL_LINEAR_ATTENUATION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và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GL_QUADRATIC_ATTENUATION</a:t>
            </a:r>
            <a:endParaRPr sz="176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5166" y="4635765"/>
            <a:ext cx="91875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>
                <a:latin typeface="Times New Roman"/>
                <a:cs typeface="Times New Roman"/>
              </a:rPr>
              <a:t>atten</a:t>
            </a:r>
            <a:r>
              <a:rPr sz="2118" i="1" spc="-40">
                <a:latin typeface="Times New Roman"/>
                <a:cs typeface="Times New Roman"/>
              </a:rPr>
              <a:t> </a:t>
            </a:r>
            <a:r>
              <a:rPr lang="en-US" sz="2118" i="1" spc="-40" smtClean="0">
                <a:latin typeface="Times New Roman"/>
                <a:cs typeface="Times New Roman"/>
              </a:rPr>
              <a:t>=</a:t>
            </a:r>
            <a:endParaRPr sz="2118">
              <a:latin typeface="Courier New"/>
              <a:cs typeface="Courier New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4350950"/>
            <a:ext cx="1798320" cy="9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56162" y="2341706"/>
            <a:ext cx="87214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CHƯƠNG </a:t>
            </a:r>
            <a:r>
              <a:rPr lang="en-US" b="1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VII. NGUỒN SÁNG VÀ CƠ SỞ LÝ THUYẾT TẠO BÓNG BỀ MẶT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49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294" y="444980"/>
            <a:ext cx="594539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SỬ</a:t>
            </a:r>
            <a:r>
              <a:rPr spc="-26" dirty="0"/>
              <a:t> </a:t>
            </a:r>
            <a:r>
              <a:rPr spc="-9" dirty="0"/>
              <a:t>DỤNG</a:t>
            </a:r>
            <a:r>
              <a:rPr spc="-26" dirty="0"/>
              <a:t> </a:t>
            </a:r>
            <a:r>
              <a:rPr spc="-4" dirty="0"/>
              <a:t>NGUỒN</a:t>
            </a:r>
            <a:r>
              <a:rPr spc="-26" dirty="0"/>
              <a:t> </a:t>
            </a:r>
            <a:r>
              <a:rPr dirty="0"/>
              <a:t>SÁNG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9"/>
            <a:ext cx="7063628" cy="1294291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Ch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ỉ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ị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ộ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 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í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v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ậ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ệ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endParaRPr sz="2294">
              <a:latin typeface="Arial"/>
              <a:cs typeface="Arial"/>
            </a:endParaRPr>
          </a:p>
          <a:p>
            <a:pPr marL="314902" marR="4483">
              <a:lnSpc>
                <a:spcPts val="3300"/>
              </a:lnSpc>
              <a:spcBef>
                <a:spcPts val="88"/>
              </a:spcBef>
              <a:tabLst>
                <a:tab pos="1624940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GLfloat	myDiffuse[]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{0.8,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0.2,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0.0,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1.0};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glMaterialfv(GL_FRONT,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GL_DIFFUSE,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myDiffuse);</a:t>
            </a:r>
            <a:endParaRPr sz="2294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1259" y="2346511"/>
            <a:ext cx="3235699" cy="1423147"/>
            <a:chOff x="909827" y="2659379"/>
            <a:chExt cx="3667125" cy="1612900"/>
          </a:xfrm>
        </p:grpSpPr>
        <p:sp>
          <p:nvSpPr>
            <p:cNvPr id="5" name="object 5"/>
            <p:cNvSpPr/>
            <p:nvPr/>
          </p:nvSpPr>
          <p:spPr>
            <a:xfrm>
              <a:off x="914400" y="2663951"/>
              <a:ext cx="3657600" cy="1603375"/>
            </a:xfrm>
            <a:custGeom>
              <a:avLst/>
              <a:gdLst/>
              <a:ahLst/>
              <a:cxnLst/>
              <a:rect l="l" t="t" r="r" b="b"/>
              <a:pathLst>
                <a:path w="3657600" h="1603375">
                  <a:moveTo>
                    <a:pt x="2843784" y="0"/>
                  </a:moveTo>
                  <a:lnTo>
                    <a:pt x="2133600" y="612648"/>
                  </a:lnTo>
                  <a:lnTo>
                    <a:pt x="609600" y="612648"/>
                  </a:lnTo>
                  <a:lnTo>
                    <a:pt x="538765" y="613747"/>
                  </a:lnTo>
                  <a:lnTo>
                    <a:pt x="470262" y="616966"/>
                  </a:lnTo>
                  <a:lnTo>
                    <a:pt x="404559" y="622185"/>
                  </a:lnTo>
                  <a:lnTo>
                    <a:pt x="342122" y="629283"/>
                  </a:lnTo>
                  <a:lnTo>
                    <a:pt x="283417" y="638140"/>
                  </a:lnTo>
                  <a:lnTo>
                    <a:pt x="228911" y="648637"/>
                  </a:lnTo>
                  <a:lnTo>
                    <a:pt x="179069" y="660653"/>
                  </a:lnTo>
                  <a:lnTo>
                    <a:pt x="134360" y="674070"/>
                  </a:lnTo>
                  <a:lnTo>
                    <a:pt x="95250" y="688765"/>
                  </a:lnTo>
                  <a:lnTo>
                    <a:pt x="35689" y="721516"/>
                  </a:lnTo>
                  <a:lnTo>
                    <a:pt x="4121" y="757945"/>
                  </a:lnTo>
                  <a:lnTo>
                    <a:pt x="0" y="777239"/>
                  </a:lnTo>
                  <a:lnTo>
                    <a:pt x="0" y="1438656"/>
                  </a:lnTo>
                  <a:lnTo>
                    <a:pt x="16173" y="1476564"/>
                  </a:lnTo>
                  <a:lnTo>
                    <a:pt x="62204" y="1511274"/>
                  </a:lnTo>
                  <a:lnTo>
                    <a:pt x="134360" y="1541825"/>
                  </a:lnTo>
                  <a:lnTo>
                    <a:pt x="179069" y="1555242"/>
                  </a:lnTo>
                  <a:lnTo>
                    <a:pt x="228911" y="1567258"/>
                  </a:lnTo>
                  <a:lnTo>
                    <a:pt x="283417" y="1577755"/>
                  </a:lnTo>
                  <a:lnTo>
                    <a:pt x="342122" y="1586612"/>
                  </a:lnTo>
                  <a:lnTo>
                    <a:pt x="404559" y="1593710"/>
                  </a:lnTo>
                  <a:lnTo>
                    <a:pt x="470262" y="1598929"/>
                  </a:lnTo>
                  <a:lnTo>
                    <a:pt x="538765" y="1602148"/>
                  </a:lnTo>
                  <a:lnTo>
                    <a:pt x="609600" y="1603248"/>
                  </a:lnTo>
                  <a:lnTo>
                    <a:pt x="3048000" y="1603248"/>
                  </a:lnTo>
                  <a:lnTo>
                    <a:pt x="3118834" y="1602148"/>
                  </a:lnTo>
                  <a:lnTo>
                    <a:pt x="3187337" y="1598929"/>
                  </a:lnTo>
                  <a:lnTo>
                    <a:pt x="3253040" y="1593710"/>
                  </a:lnTo>
                  <a:lnTo>
                    <a:pt x="3315477" y="1586612"/>
                  </a:lnTo>
                  <a:lnTo>
                    <a:pt x="3374182" y="1577755"/>
                  </a:lnTo>
                  <a:lnTo>
                    <a:pt x="3428688" y="1567258"/>
                  </a:lnTo>
                  <a:lnTo>
                    <a:pt x="3478530" y="1555242"/>
                  </a:lnTo>
                  <a:lnTo>
                    <a:pt x="3523239" y="1541825"/>
                  </a:lnTo>
                  <a:lnTo>
                    <a:pt x="3562350" y="1527130"/>
                  </a:lnTo>
                  <a:lnTo>
                    <a:pt x="3621910" y="1494379"/>
                  </a:lnTo>
                  <a:lnTo>
                    <a:pt x="3653478" y="1457950"/>
                  </a:lnTo>
                  <a:lnTo>
                    <a:pt x="3657600" y="1438656"/>
                  </a:lnTo>
                  <a:lnTo>
                    <a:pt x="3657600" y="777239"/>
                  </a:lnTo>
                  <a:lnTo>
                    <a:pt x="3641426" y="739331"/>
                  </a:lnTo>
                  <a:lnTo>
                    <a:pt x="3595395" y="704621"/>
                  </a:lnTo>
                  <a:lnTo>
                    <a:pt x="3523239" y="674070"/>
                  </a:lnTo>
                  <a:lnTo>
                    <a:pt x="3478529" y="660653"/>
                  </a:lnTo>
                  <a:lnTo>
                    <a:pt x="3428688" y="648637"/>
                  </a:lnTo>
                  <a:lnTo>
                    <a:pt x="3374182" y="638140"/>
                  </a:lnTo>
                  <a:lnTo>
                    <a:pt x="3315477" y="629283"/>
                  </a:lnTo>
                  <a:lnTo>
                    <a:pt x="3253040" y="622185"/>
                  </a:lnTo>
                  <a:lnTo>
                    <a:pt x="3187337" y="616966"/>
                  </a:lnTo>
                  <a:lnTo>
                    <a:pt x="3118834" y="613747"/>
                  </a:lnTo>
                  <a:lnTo>
                    <a:pt x="3048000" y="612648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914399" y="2663951"/>
              <a:ext cx="3657600" cy="1603375"/>
            </a:xfrm>
            <a:custGeom>
              <a:avLst/>
              <a:gdLst/>
              <a:ahLst/>
              <a:cxnLst/>
              <a:rect l="l" t="t" r="r" b="b"/>
              <a:pathLst>
                <a:path w="3657600" h="1603375">
                  <a:moveTo>
                    <a:pt x="609599" y="612647"/>
                  </a:moveTo>
                  <a:lnTo>
                    <a:pt x="538765" y="613747"/>
                  </a:lnTo>
                  <a:lnTo>
                    <a:pt x="470262" y="616966"/>
                  </a:lnTo>
                  <a:lnTo>
                    <a:pt x="404559" y="622185"/>
                  </a:lnTo>
                  <a:lnTo>
                    <a:pt x="342122" y="629283"/>
                  </a:lnTo>
                  <a:lnTo>
                    <a:pt x="283417" y="638140"/>
                  </a:lnTo>
                  <a:lnTo>
                    <a:pt x="228911" y="648637"/>
                  </a:lnTo>
                  <a:lnTo>
                    <a:pt x="179069" y="660653"/>
                  </a:lnTo>
                  <a:lnTo>
                    <a:pt x="134360" y="674070"/>
                  </a:lnTo>
                  <a:lnTo>
                    <a:pt x="95249" y="688765"/>
                  </a:lnTo>
                  <a:lnTo>
                    <a:pt x="35689" y="721516"/>
                  </a:lnTo>
                  <a:lnTo>
                    <a:pt x="4121" y="757945"/>
                  </a:lnTo>
                  <a:lnTo>
                    <a:pt x="0" y="777239"/>
                  </a:lnTo>
                  <a:lnTo>
                    <a:pt x="0" y="1024127"/>
                  </a:lnTo>
                  <a:lnTo>
                    <a:pt x="0" y="1438655"/>
                  </a:lnTo>
                  <a:lnTo>
                    <a:pt x="16173" y="1476564"/>
                  </a:lnTo>
                  <a:lnTo>
                    <a:pt x="62204" y="1511274"/>
                  </a:lnTo>
                  <a:lnTo>
                    <a:pt x="134360" y="1541825"/>
                  </a:lnTo>
                  <a:lnTo>
                    <a:pt x="179069" y="1555241"/>
                  </a:lnTo>
                  <a:lnTo>
                    <a:pt x="228911" y="1567258"/>
                  </a:lnTo>
                  <a:lnTo>
                    <a:pt x="283417" y="1577755"/>
                  </a:lnTo>
                  <a:lnTo>
                    <a:pt x="342122" y="1586612"/>
                  </a:lnTo>
                  <a:lnTo>
                    <a:pt x="404559" y="1593710"/>
                  </a:lnTo>
                  <a:lnTo>
                    <a:pt x="470262" y="1598929"/>
                  </a:lnTo>
                  <a:lnTo>
                    <a:pt x="538765" y="1602148"/>
                  </a:lnTo>
                  <a:lnTo>
                    <a:pt x="609599" y="1603247"/>
                  </a:lnTo>
                  <a:lnTo>
                    <a:pt x="2133599" y="1603247"/>
                  </a:lnTo>
                  <a:lnTo>
                    <a:pt x="3047999" y="1603247"/>
                  </a:lnTo>
                  <a:lnTo>
                    <a:pt x="3118834" y="1602148"/>
                  </a:lnTo>
                  <a:lnTo>
                    <a:pt x="3187337" y="1598929"/>
                  </a:lnTo>
                  <a:lnTo>
                    <a:pt x="3253040" y="1593710"/>
                  </a:lnTo>
                  <a:lnTo>
                    <a:pt x="3315477" y="1586612"/>
                  </a:lnTo>
                  <a:lnTo>
                    <a:pt x="3374182" y="1577755"/>
                  </a:lnTo>
                  <a:lnTo>
                    <a:pt x="3428688" y="1567258"/>
                  </a:lnTo>
                  <a:lnTo>
                    <a:pt x="3478529" y="1555241"/>
                  </a:lnTo>
                  <a:lnTo>
                    <a:pt x="3523239" y="1541825"/>
                  </a:lnTo>
                  <a:lnTo>
                    <a:pt x="3562349" y="1527130"/>
                  </a:lnTo>
                  <a:lnTo>
                    <a:pt x="3621910" y="1494379"/>
                  </a:lnTo>
                  <a:lnTo>
                    <a:pt x="3653478" y="1457950"/>
                  </a:lnTo>
                  <a:lnTo>
                    <a:pt x="3657599" y="1438655"/>
                  </a:lnTo>
                  <a:lnTo>
                    <a:pt x="3657599" y="1024127"/>
                  </a:lnTo>
                  <a:lnTo>
                    <a:pt x="3657599" y="777239"/>
                  </a:lnTo>
                  <a:lnTo>
                    <a:pt x="3641426" y="739331"/>
                  </a:lnTo>
                  <a:lnTo>
                    <a:pt x="3595395" y="704621"/>
                  </a:lnTo>
                  <a:lnTo>
                    <a:pt x="3523239" y="674070"/>
                  </a:lnTo>
                  <a:lnTo>
                    <a:pt x="3478529" y="660653"/>
                  </a:lnTo>
                  <a:lnTo>
                    <a:pt x="3428688" y="648637"/>
                  </a:lnTo>
                  <a:lnTo>
                    <a:pt x="3374182" y="638140"/>
                  </a:lnTo>
                  <a:lnTo>
                    <a:pt x="3315477" y="629283"/>
                  </a:lnTo>
                  <a:lnTo>
                    <a:pt x="3253040" y="622185"/>
                  </a:lnTo>
                  <a:lnTo>
                    <a:pt x="3187337" y="616966"/>
                  </a:lnTo>
                  <a:lnTo>
                    <a:pt x="3118834" y="613747"/>
                  </a:lnTo>
                  <a:lnTo>
                    <a:pt x="3047999" y="612647"/>
                  </a:lnTo>
                  <a:lnTo>
                    <a:pt x="2843783" y="0"/>
                  </a:lnTo>
                  <a:lnTo>
                    <a:pt x="2133599" y="612647"/>
                  </a:lnTo>
                  <a:lnTo>
                    <a:pt x="609599" y="61264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01095" y="3043998"/>
            <a:ext cx="2554381" cy="55340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717775">
              <a:spcBef>
                <a:spcPts val="79"/>
              </a:spcBef>
            </a:pPr>
            <a:r>
              <a:rPr sz="1765" spc="-4" dirty="0">
                <a:latin typeface="Arial"/>
                <a:cs typeface="Arial"/>
              </a:rPr>
              <a:t>GL_BACK, </a:t>
            </a:r>
            <a:r>
              <a:rPr sz="1765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GL_FR</a:t>
            </a:r>
            <a:r>
              <a:rPr sz="1765" spc="9" dirty="0">
                <a:latin typeface="Arial"/>
                <a:cs typeface="Arial"/>
              </a:rPr>
              <a:t>O</a:t>
            </a:r>
            <a:r>
              <a:rPr sz="1765" spc="-13" dirty="0">
                <a:latin typeface="Arial"/>
                <a:cs typeface="Arial"/>
              </a:rPr>
              <a:t>N</a:t>
            </a:r>
            <a:r>
              <a:rPr sz="1765" spc="22" dirty="0">
                <a:latin typeface="Arial"/>
                <a:cs typeface="Arial"/>
              </a:rPr>
              <a:t>T</a:t>
            </a:r>
            <a:r>
              <a:rPr sz="1765" spc="-9" dirty="0">
                <a:latin typeface="Arial"/>
                <a:cs typeface="Arial"/>
              </a:rPr>
              <a:t>_</a:t>
            </a:r>
            <a:r>
              <a:rPr sz="1765" spc="-22" dirty="0">
                <a:latin typeface="Arial"/>
                <a:cs typeface="Arial"/>
              </a:rPr>
              <a:t>A</a:t>
            </a:r>
            <a:r>
              <a:rPr sz="1765" spc="13" dirty="0">
                <a:latin typeface="Arial"/>
                <a:cs typeface="Arial"/>
              </a:rPr>
              <a:t>N</a:t>
            </a:r>
            <a:r>
              <a:rPr sz="1765" spc="-13" dirty="0">
                <a:latin typeface="Arial"/>
                <a:cs typeface="Arial"/>
              </a:rPr>
              <a:t>D</a:t>
            </a:r>
            <a:r>
              <a:rPr sz="1765" spc="13" dirty="0">
                <a:latin typeface="Arial"/>
                <a:cs typeface="Arial"/>
              </a:rPr>
              <a:t>_</a:t>
            </a:r>
            <a:r>
              <a:rPr sz="1765" spc="4" dirty="0">
                <a:latin typeface="Arial"/>
                <a:cs typeface="Arial"/>
              </a:rPr>
              <a:t>B</a:t>
            </a:r>
            <a:r>
              <a:rPr sz="1765" spc="-9" dirty="0">
                <a:latin typeface="Arial"/>
                <a:cs typeface="Arial"/>
              </a:rPr>
              <a:t>A</a:t>
            </a:r>
            <a:r>
              <a:rPr sz="1765" spc="4" dirty="0">
                <a:latin typeface="Arial"/>
                <a:cs typeface="Arial"/>
              </a:rPr>
              <a:t>C</a:t>
            </a:r>
            <a:r>
              <a:rPr sz="1765" spc="-9" dirty="0">
                <a:latin typeface="Arial"/>
                <a:cs typeface="Arial"/>
              </a:rPr>
              <a:t>K</a:t>
            </a:r>
            <a:endParaRPr sz="1765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91966" y="2322306"/>
            <a:ext cx="3840816" cy="1447240"/>
            <a:chOff x="5024627" y="2631947"/>
            <a:chExt cx="4352925" cy="1640205"/>
          </a:xfrm>
        </p:grpSpPr>
        <p:sp>
          <p:nvSpPr>
            <p:cNvPr id="9" name="object 9"/>
            <p:cNvSpPr/>
            <p:nvPr/>
          </p:nvSpPr>
          <p:spPr>
            <a:xfrm>
              <a:off x="5029199" y="2636519"/>
              <a:ext cx="4343400" cy="1630680"/>
            </a:xfrm>
            <a:custGeom>
              <a:avLst/>
              <a:gdLst/>
              <a:ahLst/>
              <a:cxnLst/>
              <a:rect l="l" t="t" r="r" b="b"/>
              <a:pathLst>
                <a:path w="4343400" h="1630679">
                  <a:moveTo>
                    <a:pt x="768096" y="0"/>
                  </a:moveTo>
                  <a:lnTo>
                    <a:pt x="722376" y="640079"/>
                  </a:lnTo>
                  <a:lnTo>
                    <a:pt x="648462" y="640923"/>
                  </a:lnTo>
                  <a:lnTo>
                    <a:pt x="576697" y="643401"/>
                  </a:lnTo>
                  <a:lnTo>
                    <a:pt x="507440" y="647433"/>
                  </a:lnTo>
                  <a:lnTo>
                    <a:pt x="441055" y="652938"/>
                  </a:lnTo>
                  <a:lnTo>
                    <a:pt x="377902" y="659836"/>
                  </a:lnTo>
                  <a:lnTo>
                    <a:pt x="318343" y="668047"/>
                  </a:lnTo>
                  <a:lnTo>
                    <a:pt x="262740" y="677490"/>
                  </a:lnTo>
                  <a:lnTo>
                    <a:pt x="211454" y="688085"/>
                  </a:lnTo>
                  <a:lnTo>
                    <a:pt x="164848" y="699752"/>
                  </a:lnTo>
                  <a:lnTo>
                    <a:pt x="123283" y="712410"/>
                  </a:lnTo>
                  <a:lnTo>
                    <a:pt x="87120" y="725979"/>
                  </a:lnTo>
                  <a:lnTo>
                    <a:pt x="32448" y="755527"/>
                  </a:lnTo>
                  <a:lnTo>
                    <a:pt x="3725" y="787754"/>
                  </a:lnTo>
                  <a:lnTo>
                    <a:pt x="0" y="804671"/>
                  </a:lnTo>
                  <a:lnTo>
                    <a:pt x="0" y="1466088"/>
                  </a:lnTo>
                  <a:lnTo>
                    <a:pt x="32448" y="1515232"/>
                  </a:lnTo>
                  <a:lnTo>
                    <a:pt x="87120" y="1544780"/>
                  </a:lnTo>
                  <a:lnTo>
                    <a:pt x="123283" y="1558349"/>
                  </a:lnTo>
                  <a:lnTo>
                    <a:pt x="164848" y="1571007"/>
                  </a:lnTo>
                  <a:lnTo>
                    <a:pt x="211454" y="1582673"/>
                  </a:lnTo>
                  <a:lnTo>
                    <a:pt x="262740" y="1593269"/>
                  </a:lnTo>
                  <a:lnTo>
                    <a:pt x="318343" y="1602712"/>
                  </a:lnTo>
                  <a:lnTo>
                    <a:pt x="377902" y="1610923"/>
                  </a:lnTo>
                  <a:lnTo>
                    <a:pt x="441055" y="1617821"/>
                  </a:lnTo>
                  <a:lnTo>
                    <a:pt x="507440" y="1623326"/>
                  </a:lnTo>
                  <a:lnTo>
                    <a:pt x="576697" y="1627358"/>
                  </a:lnTo>
                  <a:lnTo>
                    <a:pt x="648462" y="1629836"/>
                  </a:lnTo>
                  <a:lnTo>
                    <a:pt x="722376" y="1630679"/>
                  </a:lnTo>
                  <a:lnTo>
                    <a:pt x="3617976" y="1630679"/>
                  </a:lnTo>
                  <a:lnTo>
                    <a:pt x="3692425" y="1629836"/>
                  </a:lnTo>
                  <a:lnTo>
                    <a:pt x="3764660" y="1627358"/>
                  </a:lnTo>
                  <a:lnTo>
                    <a:pt x="3834324" y="1623326"/>
                  </a:lnTo>
                  <a:lnTo>
                    <a:pt x="3901058" y="1617821"/>
                  </a:lnTo>
                  <a:lnTo>
                    <a:pt x="3964507" y="1610923"/>
                  </a:lnTo>
                  <a:lnTo>
                    <a:pt x="4024312" y="1602712"/>
                  </a:lnTo>
                  <a:lnTo>
                    <a:pt x="4080117" y="1593269"/>
                  </a:lnTo>
                  <a:lnTo>
                    <a:pt x="4131563" y="1582674"/>
                  </a:lnTo>
                  <a:lnTo>
                    <a:pt x="4178296" y="1571007"/>
                  </a:lnTo>
                  <a:lnTo>
                    <a:pt x="4219956" y="1558349"/>
                  </a:lnTo>
                  <a:lnTo>
                    <a:pt x="4256186" y="1544780"/>
                  </a:lnTo>
                  <a:lnTo>
                    <a:pt x="4310931" y="1515232"/>
                  </a:lnTo>
                  <a:lnTo>
                    <a:pt x="4339673" y="1483005"/>
                  </a:lnTo>
                  <a:lnTo>
                    <a:pt x="4343400" y="1466088"/>
                  </a:lnTo>
                  <a:lnTo>
                    <a:pt x="4343400" y="804671"/>
                  </a:lnTo>
                  <a:lnTo>
                    <a:pt x="4310931" y="755527"/>
                  </a:lnTo>
                  <a:lnTo>
                    <a:pt x="4256186" y="725979"/>
                  </a:lnTo>
                  <a:lnTo>
                    <a:pt x="4219956" y="712410"/>
                  </a:lnTo>
                  <a:lnTo>
                    <a:pt x="4178296" y="699752"/>
                  </a:lnTo>
                  <a:lnTo>
                    <a:pt x="4131564" y="688086"/>
                  </a:lnTo>
                  <a:lnTo>
                    <a:pt x="4080117" y="677490"/>
                  </a:lnTo>
                  <a:lnTo>
                    <a:pt x="4024312" y="668047"/>
                  </a:lnTo>
                  <a:lnTo>
                    <a:pt x="3964507" y="659836"/>
                  </a:lnTo>
                  <a:lnTo>
                    <a:pt x="3901059" y="652938"/>
                  </a:lnTo>
                  <a:lnTo>
                    <a:pt x="3834324" y="647433"/>
                  </a:lnTo>
                  <a:lnTo>
                    <a:pt x="3764661" y="643401"/>
                  </a:lnTo>
                  <a:lnTo>
                    <a:pt x="3692425" y="640923"/>
                  </a:lnTo>
                  <a:lnTo>
                    <a:pt x="3617976" y="640079"/>
                  </a:lnTo>
                  <a:lnTo>
                    <a:pt x="1810511" y="640079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9199" y="2636519"/>
              <a:ext cx="4343400" cy="1630680"/>
            </a:xfrm>
            <a:custGeom>
              <a:avLst/>
              <a:gdLst/>
              <a:ahLst/>
              <a:cxnLst/>
              <a:rect l="l" t="t" r="r" b="b"/>
              <a:pathLst>
                <a:path w="4343400" h="1630679">
                  <a:moveTo>
                    <a:pt x="722375" y="640079"/>
                  </a:moveTo>
                  <a:lnTo>
                    <a:pt x="648462" y="640923"/>
                  </a:lnTo>
                  <a:lnTo>
                    <a:pt x="576697" y="643401"/>
                  </a:lnTo>
                  <a:lnTo>
                    <a:pt x="507440" y="647433"/>
                  </a:lnTo>
                  <a:lnTo>
                    <a:pt x="441055" y="652938"/>
                  </a:lnTo>
                  <a:lnTo>
                    <a:pt x="377902" y="659836"/>
                  </a:lnTo>
                  <a:lnTo>
                    <a:pt x="318343" y="668047"/>
                  </a:lnTo>
                  <a:lnTo>
                    <a:pt x="262740" y="677490"/>
                  </a:lnTo>
                  <a:lnTo>
                    <a:pt x="211454" y="688085"/>
                  </a:lnTo>
                  <a:lnTo>
                    <a:pt x="164848" y="699752"/>
                  </a:lnTo>
                  <a:lnTo>
                    <a:pt x="123283" y="712410"/>
                  </a:lnTo>
                  <a:lnTo>
                    <a:pt x="87120" y="725979"/>
                  </a:lnTo>
                  <a:lnTo>
                    <a:pt x="32448" y="755527"/>
                  </a:lnTo>
                  <a:lnTo>
                    <a:pt x="3725" y="787754"/>
                  </a:lnTo>
                  <a:lnTo>
                    <a:pt x="0" y="804671"/>
                  </a:lnTo>
                  <a:lnTo>
                    <a:pt x="0" y="1051559"/>
                  </a:lnTo>
                  <a:lnTo>
                    <a:pt x="0" y="1466087"/>
                  </a:lnTo>
                  <a:lnTo>
                    <a:pt x="32448" y="1515232"/>
                  </a:lnTo>
                  <a:lnTo>
                    <a:pt x="87120" y="1544780"/>
                  </a:lnTo>
                  <a:lnTo>
                    <a:pt x="123283" y="1558349"/>
                  </a:lnTo>
                  <a:lnTo>
                    <a:pt x="164848" y="1571007"/>
                  </a:lnTo>
                  <a:lnTo>
                    <a:pt x="211454" y="1582673"/>
                  </a:lnTo>
                  <a:lnTo>
                    <a:pt x="262740" y="1593269"/>
                  </a:lnTo>
                  <a:lnTo>
                    <a:pt x="318343" y="1602712"/>
                  </a:lnTo>
                  <a:lnTo>
                    <a:pt x="377902" y="1610923"/>
                  </a:lnTo>
                  <a:lnTo>
                    <a:pt x="441055" y="1617821"/>
                  </a:lnTo>
                  <a:lnTo>
                    <a:pt x="507440" y="1623326"/>
                  </a:lnTo>
                  <a:lnTo>
                    <a:pt x="576697" y="1627358"/>
                  </a:lnTo>
                  <a:lnTo>
                    <a:pt x="648462" y="1629836"/>
                  </a:lnTo>
                  <a:lnTo>
                    <a:pt x="722375" y="1630679"/>
                  </a:lnTo>
                  <a:lnTo>
                    <a:pt x="1810511" y="1630679"/>
                  </a:lnTo>
                  <a:lnTo>
                    <a:pt x="3617975" y="1630679"/>
                  </a:lnTo>
                  <a:lnTo>
                    <a:pt x="3692425" y="1629836"/>
                  </a:lnTo>
                  <a:lnTo>
                    <a:pt x="3764660" y="1627358"/>
                  </a:lnTo>
                  <a:lnTo>
                    <a:pt x="3834324" y="1623326"/>
                  </a:lnTo>
                  <a:lnTo>
                    <a:pt x="3901058" y="1617821"/>
                  </a:lnTo>
                  <a:lnTo>
                    <a:pt x="3964507" y="1610923"/>
                  </a:lnTo>
                  <a:lnTo>
                    <a:pt x="4024312" y="1602712"/>
                  </a:lnTo>
                  <a:lnTo>
                    <a:pt x="4080117" y="1593269"/>
                  </a:lnTo>
                  <a:lnTo>
                    <a:pt x="4131563" y="1582673"/>
                  </a:lnTo>
                  <a:lnTo>
                    <a:pt x="4178295" y="1571007"/>
                  </a:lnTo>
                  <a:lnTo>
                    <a:pt x="4219955" y="1558349"/>
                  </a:lnTo>
                  <a:lnTo>
                    <a:pt x="4256186" y="1544780"/>
                  </a:lnTo>
                  <a:lnTo>
                    <a:pt x="4310931" y="1515232"/>
                  </a:lnTo>
                  <a:lnTo>
                    <a:pt x="4339673" y="1483005"/>
                  </a:lnTo>
                  <a:lnTo>
                    <a:pt x="4343399" y="1466087"/>
                  </a:lnTo>
                  <a:lnTo>
                    <a:pt x="4343399" y="1051559"/>
                  </a:lnTo>
                  <a:lnTo>
                    <a:pt x="4343399" y="804671"/>
                  </a:lnTo>
                  <a:lnTo>
                    <a:pt x="4310931" y="755527"/>
                  </a:lnTo>
                  <a:lnTo>
                    <a:pt x="4256186" y="725979"/>
                  </a:lnTo>
                  <a:lnTo>
                    <a:pt x="4219955" y="712410"/>
                  </a:lnTo>
                  <a:lnTo>
                    <a:pt x="4178295" y="699752"/>
                  </a:lnTo>
                  <a:lnTo>
                    <a:pt x="4131563" y="688085"/>
                  </a:lnTo>
                  <a:lnTo>
                    <a:pt x="4080117" y="677490"/>
                  </a:lnTo>
                  <a:lnTo>
                    <a:pt x="4024312" y="668047"/>
                  </a:lnTo>
                  <a:lnTo>
                    <a:pt x="3964507" y="659836"/>
                  </a:lnTo>
                  <a:lnTo>
                    <a:pt x="3901058" y="652938"/>
                  </a:lnTo>
                  <a:lnTo>
                    <a:pt x="3834324" y="647433"/>
                  </a:lnTo>
                  <a:lnTo>
                    <a:pt x="3764660" y="643401"/>
                  </a:lnTo>
                  <a:lnTo>
                    <a:pt x="3692425" y="640923"/>
                  </a:lnTo>
                  <a:lnTo>
                    <a:pt x="3617975" y="640079"/>
                  </a:lnTo>
                  <a:lnTo>
                    <a:pt x="1810511" y="640079"/>
                  </a:lnTo>
                  <a:lnTo>
                    <a:pt x="768095" y="0"/>
                  </a:lnTo>
                  <a:lnTo>
                    <a:pt x="722375" y="64007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94063" y="3043998"/>
            <a:ext cx="3236819" cy="55340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865701">
              <a:spcBef>
                <a:spcPts val="79"/>
              </a:spcBef>
            </a:pPr>
            <a:r>
              <a:rPr sz="1765" spc="-4" dirty="0">
                <a:latin typeface="Arial"/>
                <a:cs typeface="Arial"/>
              </a:rPr>
              <a:t>GL_AMBIENT, </a:t>
            </a:r>
            <a:r>
              <a:rPr sz="176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GL_SPECULAR,GL_EMISSION</a:t>
            </a:r>
            <a:endParaRPr sz="1765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3649" y="4447365"/>
            <a:ext cx="62193" cy="18387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103" i="1" spc="4" dirty="0">
                <a:latin typeface="Times New Roman"/>
                <a:cs typeface="Times New Roman"/>
              </a:rPr>
              <a:t>i</a:t>
            </a:r>
            <a:endParaRPr sz="1103">
              <a:latin typeface="Times New Roman"/>
              <a:cs typeface="Times New Roman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54" y="4047280"/>
            <a:ext cx="9137172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3882" y="1210234"/>
            <a:ext cx="3429000" cy="26087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78019" y="444980"/>
            <a:ext cx="704191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TÔ </a:t>
            </a:r>
            <a:r>
              <a:rPr spc="-4" dirty="0"/>
              <a:t>MÀU</a:t>
            </a:r>
            <a:r>
              <a:rPr spc="-9" dirty="0"/>
              <a:t> PHẲNG,</a:t>
            </a:r>
            <a:r>
              <a:rPr spc="-13" dirty="0"/>
              <a:t> </a:t>
            </a:r>
            <a:r>
              <a:rPr spc="9" dirty="0"/>
              <a:t>TÔ</a:t>
            </a:r>
            <a:r>
              <a:rPr spc="-26" dirty="0"/>
              <a:t> </a:t>
            </a:r>
            <a:r>
              <a:rPr spc="-4" dirty="0"/>
              <a:t>MÀU</a:t>
            </a:r>
            <a:r>
              <a:rPr spc="-26" dirty="0"/>
              <a:t> </a:t>
            </a:r>
            <a:r>
              <a:rPr dirty="0"/>
              <a:t>TRƠN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3696" y="1135838"/>
            <a:ext cx="5845549" cy="469047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Tô </a:t>
            </a:r>
            <a:r>
              <a:rPr sz="2294" b="1" u="heavy" spc="-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mà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u</a:t>
            </a:r>
            <a:r>
              <a:rPr sz="2294" b="1" u="heavy" spc="18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 </a:t>
            </a:r>
            <a:r>
              <a:rPr sz="2294" b="1" u="heavy" spc="-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mặ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t</a:t>
            </a:r>
            <a:r>
              <a:rPr sz="2294" b="1" u="heavy" spc="18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đa </a:t>
            </a:r>
            <a:r>
              <a:rPr sz="2294" b="1" u="heavy" spc="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g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i</a:t>
            </a:r>
            <a:r>
              <a:rPr sz="2294" b="1" u="heavy" spc="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á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c</a:t>
            </a:r>
            <a:endParaRPr sz="2294">
              <a:latin typeface="Arial"/>
              <a:cs typeface="Arial"/>
            </a:endParaRPr>
          </a:p>
          <a:p>
            <a:pPr marL="666786" marR="1785192" indent="-252706">
              <a:lnSpc>
                <a:spcPct val="100400"/>
              </a:lnSpc>
              <a:spcBef>
                <a:spcPts val="543"/>
              </a:spcBef>
              <a:buChar char="–"/>
              <a:tabLst>
                <a:tab pos="66734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di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chuyển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theo các đường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quét,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xác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định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cho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mỗi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pixel.</a:t>
            </a:r>
            <a:endParaRPr sz="2294">
              <a:latin typeface="Arial"/>
              <a:cs typeface="Arial"/>
            </a:endParaRPr>
          </a:p>
          <a:p>
            <a:pPr marL="666786" marR="1799200" indent="-252706">
              <a:spcBef>
                <a:spcPts val="547"/>
              </a:spcBef>
              <a:buChar char="–"/>
              <a:tabLst>
                <a:tab pos="66734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đa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giác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lồi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hiệu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quả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vì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mỗi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đường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quét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chỉ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cắt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đa 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giác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tối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đa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ở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2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điểm</a:t>
            </a:r>
            <a:endParaRPr sz="2294">
              <a:latin typeface="Arial"/>
              <a:cs typeface="Arial"/>
            </a:endParaRPr>
          </a:p>
          <a:p>
            <a:pPr marL="379339">
              <a:spcBef>
                <a:spcPts val="1928"/>
              </a:spcBef>
            </a:pPr>
            <a:r>
              <a:rPr sz="2294" spc="-4" dirty="0">
                <a:latin typeface="Arial"/>
                <a:cs typeface="Arial"/>
              </a:rPr>
              <a:t>for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(int</a:t>
            </a:r>
            <a:r>
              <a:rPr sz="2294" spc="31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</a:t>
            </a:r>
            <a:r>
              <a:rPr sz="2294" spc="-31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=</a:t>
            </a:r>
            <a:r>
              <a:rPr sz="2294" spc="9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ybott</a:t>
            </a:r>
            <a:r>
              <a:rPr sz="2294" spc="-4" dirty="0">
                <a:latin typeface="Arial"/>
                <a:cs typeface="Arial"/>
              </a:rPr>
              <a:t> ;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4" dirty="0">
                <a:latin typeface="Arial"/>
                <a:cs typeface="Arial"/>
              </a:rPr>
              <a:t>&lt;=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ytop</a:t>
            </a:r>
            <a:r>
              <a:rPr sz="2294" spc="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;</a:t>
            </a:r>
            <a:r>
              <a:rPr sz="2294" spc="18" dirty="0">
                <a:latin typeface="Arial"/>
                <a:cs typeface="Arial"/>
              </a:rPr>
              <a:t> </a:t>
            </a:r>
            <a:r>
              <a:rPr sz="2294" spc="-13" dirty="0">
                <a:latin typeface="Arial"/>
                <a:cs typeface="Arial"/>
              </a:rPr>
              <a:t>y++)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{</a:t>
            </a:r>
            <a:endParaRPr sz="2294">
              <a:latin typeface="Arial"/>
              <a:cs typeface="Arial"/>
            </a:endParaRPr>
          </a:p>
          <a:p>
            <a:pPr marL="1186206"/>
            <a:r>
              <a:rPr sz="2294" i="1" spc="-4" dirty="0">
                <a:latin typeface="Arial"/>
                <a:cs typeface="Arial"/>
              </a:rPr>
              <a:t>find</a:t>
            </a:r>
            <a:r>
              <a:rPr sz="2294" i="1" spc="-18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xleft</a:t>
            </a:r>
            <a:r>
              <a:rPr sz="2294" i="1" dirty="0">
                <a:latin typeface="Arial"/>
                <a:cs typeface="Arial"/>
              </a:rPr>
              <a:t> and</a:t>
            </a:r>
            <a:r>
              <a:rPr sz="2294" i="1" spc="-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xright;</a:t>
            </a:r>
            <a:endParaRPr sz="2294">
              <a:latin typeface="Arial"/>
              <a:cs typeface="Arial"/>
            </a:endParaRPr>
          </a:p>
          <a:p>
            <a:pPr marL="1993072" indent="-807427">
              <a:spcBef>
                <a:spcPts val="4"/>
              </a:spcBef>
              <a:tabLst>
                <a:tab pos="3351298" algn="l"/>
              </a:tabLst>
            </a:pPr>
            <a:r>
              <a:rPr sz="2294" spc="-4" dirty="0">
                <a:latin typeface="Arial"/>
                <a:cs typeface="Arial"/>
              </a:rPr>
              <a:t>for</a:t>
            </a:r>
            <a:r>
              <a:rPr sz="229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(int</a:t>
            </a:r>
            <a:r>
              <a:rPr sz="2294" spc="4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x</a:t>
            </a:r>
            <a:r>
              <a:rPr sz="2294" spc="-18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=</a:t>
            </a:r>
            <a:r>
              <a:rPr sz="2294" spc="22" dirty="0">
                <a:latin typeface="Arial"/>
                <a:cs typeface="Arial"/>
              </a:rPr>
              <a:t> </a:t>
            </a:r>
            <a:r>
              <a:rPr sz="2294" spc="-9" dirty="0">
                <a:latin typeface="Arial"/>
                <a:cs typeface="Arial"/>
              </a:rPr>
              <a:t>xleft;	</a:t>
            </a:r>
            <a:r>
              <a:rPr sz="2294" spc="-4" dirty="0">
                <a:latin typeface="Arial"/>
                <a:cs typeface="Arial"/>
              </a:rPr>
              <a:t>x</a:t>
            </a:r>
            <a:r>
              <a:rPr sz="2294" spc="-35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&lt;=</a:t>
            </a:r>
            <a:r>
              <a:rPr sz="2294" spc="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xright;</a:t>
            </a:r>
            <a:r>
              <a:rPr sz="2294" spc="4" dirty="0">
                <a:latin typeface="Arial"/>
                <a:cs typeface="Arial"/>
              </a:rPr>
              <a:t> </a:t>
            </a:r>
            <a:r>
              <a:rPr sz="2294" spc="-13" dirty="0">
                <a:latin typeface="Arial"/>
                <a:cs typeface="Arial"/>
              </a:rPr>
              <a:t>x++) </a:t>
            </a:r>
            <a:r>
              <a:rPr sz="2294" spc="-4" dirty="0">
                <a:latin typeface="Arial"/>
                <a:cs typeface="Arial"/>
              </a:rPr>
              <a:t>{</a:t>
            </a:r>
            <a:endParaRPr sz="2294">
              <a:latin typeface="Arial"/>
              <a:cs typeface="Arial"/>
            </a:endParaRPr>
          </a:p>
          <a:p>
            <a:pPr marL="1993072" marR="4483">
              <a:spcBef>
                <a:spcPts val="18"/>
              </a:spcBef>
            </a:pPr>
            <a:r>
              <a:rPr sz="2294" i="1" spc="-4" dirty="0">
                <a:latin typeface="Arial"/>
                <a:cs typeface="Arial"/>
              </a:rPr>
              <a:t>find </a:t>
            </a:r>
            <a:r>
              <a:rPr sz="2294" i="1" dirty="0">
                <a:latin typeface="Arial"/>
                <a:cs typeface="Arial"/>
              </a:rPr>
              <a:t>the </a:t>
            </a:r>
            <a:r>
              <a:rPr sz="2294" i="1" spc="-4" dirty="0">
                <a:latin typeface="Arial"/>
                <a:cs typeface="Arial"/>
              </a:rPr>
              <a:t>color c </a:t>
            </a:r>
            <a:r>
              <a:rPr sz="2294" i="1" dirty="0">
                <a:latin typeface="Arial"/>
                <a:cs typeface="Arial"/>
              </a:rPr>
              <a:t>for this </a:t>
            </a:r>
            <a:r>
              <a:rPr sz="2294" i="1" spc="-4" dirty="0">
                <a:latin typeface="Arial"/>
                <a:cs typeface="Arial"/>
              </a:rPr>
              <a:t>pixel; </a:t>
            </a:r>
            <a:r>
              <a:rPr sz="2294" i="1" dirty="0">
                <a:latin typeface="Arial"/>
                <a:cs typeface="Arial"/>
              </a:rPr>
              <a:t> </a:t>
            </a:r>
            <a:r>
              <a:rPr sz="2294" i="1" spc="-9" dirty="0">
                <a:latin typeface="Arial"/>
                <a:cs typeface="Arial"/>
              </a:rPr>
              <a:t>put </a:t>
            </a:r>
            <a:r>
              <a:rPr sz="2294" i="1" spc="-4" dirty="0">
                <a:latin typeface="Arial"/>
                <a:cs typeface="Arial"/>
              </a:rPr>
              <a:t>c</a:t>
            </a:r>
            <a:r>
              <a:rPr sz="2294" i="1" spc="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into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the</a:t>
            </a:r>
            <a:r>
              <a:rPr sz="2294" i="1" spc="13" dirty="0">
                <a:latin typeface="Arial"/>
                <a:cs typeface="Arial"/>
              </a:rPr>
              <a:t> </a:t>
            </a:r>
            <a:r>
              <a:rPr sz="2294" i="1" spc="-9" dirty="0">
                <a:latin typeface="Arial"/>
                <a:cs typeface="Arial"/>
              </a:rPr>
              <a:t>pixel</a:t>
            </a:r>
            <a:r>
              <a:rPr sz="2294" i="1" spc="9" dirty="0">
                <a:latin typeface="Arial"/>
                <a:cs typeface="Arial"/>
              </a:rPr>
              <a:t> </a:t>
            </a:r>
            <a:r>
              <a:rPr sz="2294" i="1" spc="-9" dirty="0">
                <a:latin typeface="Arial"/>
                <a:cs typeface="Arial"/>
              </a:rPr>
              <a:t>at</a:t>
            </a:r>
            <a:r>
              <a:rPr sz="2294" i="1" spc="18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(x,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y)</a:t>
            </a:r>
            <a:r>
              <a:rPr sz="2294" spc="-4" dirty="0">
                <a:latin typeface="Arial"/>
                <a:cs typeface="Arial"/>
              </a:rPr>
              <a:t>; }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}</a:t>
            </a:r>
            <a:endParaRPr sz="229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254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4219" y="444980"/>
            <a:ext cx="723571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TÔ </a:t>
            </a:r>
            <a:r>
              <a:rPr spc="-4" dirty="0"/>
              <a:t>MÀU</a:t>
            </a:r>
            <a:r>
              <a:rPr spc="-9" dirty="0"/>
              <a:t> PHẲNG,</a:t>
            </a:r>
            <a:r>
              <a:rPr spc="-13" dirty="0"/>
              <a:t> </a:t>
            </a:r>
            <a:r>
              <a:rPr spc="9" dirty="0"/>
              <a:t>TÔ</a:t>
            </a:r>
            <a:r>
              <a:rPr spc="-26" dirty="0"/>
              <a:t> </a:t>
            </a:r>
            <a:r>
              <a:rPr spc="-4" dirty="0"/>
              <a:t>MÀU</a:t>
            </a:r>
            <a:r>
              <a:rPr spc="-26" dirty="0"/>
              <a:t> </a:t>
            </a:r>
            <a:r>
              <a:rPr dirty="0"/>
              <a:t>TRƠN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6456" y="1277471"/>
            <a:ext cx="3676426" cy="20009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33696" y="1141357"/>
            <a:ext cx="5845549" cy="4528644"/>
          </a:xfrm>
          <a:prstGeom prst="rect">
            <a:avLst/>
          </a:prstGeom>
        </p:spPr>
        <p:txBody>
          <a:bodyPr vert="horz" wrap="square" lIns="0" tIns="45943" rIns="0" bIns="0" rtlCol="0">
            <a:spAutoFit/>
          </a:bodyPr>
          <a:lstStyle/>
          <a:p>
            <a:pPr marL="11206">
              <a:spcBef>
                <a:spcPts val="361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Tô </a:t>
            </a:r>
            <a:r>
              <a:rPr sz="2294" b="1" u="heavy" spc="-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mà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u</a:t>
            </a:r>
            <a:r>
              <a:rPr sz="2294" b="1" u="heavy" spc="18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phẳ</a:t>
            </a:r>
            <a:r>
              <a:rPr sz="2294" b="1" u="heavy" spc="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n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g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:</a:t>
            </a:r>
            <a:endParaRPr sz="2294">
              <a:latin typeface="Arial"/>
              <a:cs typeface="Arial"/>
            </a:endParaRPr>
          </a:p>
          <a:p>
            <a:pPr marL="667346" marR="1723557" indent="-252706">
              <a:lnSpc>
                <a:spcPct val="90200"/>
              </a:lnSpc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nguồn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ở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xa,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mặt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là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đa</a:t>
            </a:r>
            <a:r>
              <a:rPr sz="2294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>
                <a:solidFill>
                  <a:srgbClr val="000099"/>
                </a:solidFill>
                <a:latin typeface="Arial"/>
                <a:cs typeface="Arial"/>
              </a:rPr>
              <a:t>giác</a:t>
            </a:r>
            <a:r>
              <a:rPr sz="2294" spc="4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smtClean="0">
                <a:solidFill>
                  <a:srgbClr val="000099"/>
                </a:solidFill>
                <a:latin typeface="Arial"/>
                <a:cs typeface="Arial"/>
              </a:rPr>
              <a:t>phẳng</a:t>
            </a:r>
            <a:r>
              <a:rPr lang="en-US" sz="2294" spc="9" smtClean="0">
                <a:solidFill>
                  <a:srgbClr val="000099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sz="2294" spc="-13" smtClean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90" dirty="0">
                <a:solidFill>
                  <a:srgbClr val="000099"/>
                </a:solidFill>
                <a:latin typeface="Arial"/>
                <a:cs typeface="Arial"/>
              </a:rPr>
              <a:t>điểm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thuộc mặt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có cùng màu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sắc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274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glShadeModel(GL_FLAT);</a:t>
            </a:r>
            <a:endParaRPr sz="2294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9">
              <a:latin typeface="Arial"/>
              <a:cs typeface="Arial"/>
            </a:endParaRPr>
          </a:p>
          <a:p>
            <a:pPr marL="379339">
              <a:spcBef>
                <a:spcPts val="1888"/>
              </a:spcBef>
            </a:pPr>
            <a:r>
              <a:rPr sz="2294" spc="-4" dirty="0">
                <a:latin typeface="Arial"/>
                <a:cs typeface="Arial"/>
              </a:rPr>
              <a:t>for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(int</a:t>
            </a:r>
            <a:r>
              <a:rPr sz="2294" spc="31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</a:t>
            </a:r>
            <a:r>
              <a:rPr sz="2294" spc="-31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=</a:t>
            </a:r>
            <a:r>
              <a:rPr sz="2294" spc="9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ybott</a:t>
            </a:r>
            <a:r>
              <a:rPr sz="2294" spc="-4" dirty="0">
                <a:latin typeface="Arial"/>
                <a:cs typeface="Arial"/>
              </a:rPr>
              <a:t> ;</a:t>
            </a:r>
            <a:r>
              <a:rPr sz="2294" spc="13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4" dirty="0">
                <a:latin typeface="Arial"/>
                <a:cs typeface="Arial"/>
              </a:rPr>
              <a:t>&lt;=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ytop</a:t>
            </a:r>
            <a:r>
              <a:rPr sz="2294" spc="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;</a:t>
            </a:r>
            <a:r>
              <a:rPr sz="2294" spc="18" dirty="0">
                <a:latin typeface="Arial"/>
                <a:cs typeface="Arial"/>
              </a:rPr>
              <a:t> </a:t>
            </a:r>
            <a:r>
              <a:rPr sz="2294" spc="-13" dirty="0">
                <a:latin typeface="Arial"/>
                <a:cs typeface="Arial"/>
              </a:rPr>
              <a:t>y++)</a:t>
            </a:r>
            <a:r>
              <a:rPr sz="2294" spc="-9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{</a:t>
            </a:r>
            <a:endParaRPr sz="2294">
              <a:latin typeface="Arial"/>
              <a:cs typeface="Arial"/>
            </a:endParaRPr>
          </a:p>
          <a:p>
            <a:pPr marL="1186206">
              <a:spcBef>
                <a:spcPts val="22"/>
              </a:spcBef>
            </a:pPr>
            <a:r>
              <a:rPr sz="2294" i="1" spc="-4" dirty="0">
                <a:latin typeface="Arial"/>
                <a:cs typeface="Arial"/>
              </a:rPr>
              <a:t>find</a:t>
            </a:r>
            <a:r>
              <a:rPr sz="2294" i="1" spc="-18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xleft</a:t>
            </a:r>
            <a:r>
              <a:rPr sz="2294" i="1" dirty="0">
                <a:latin typeface="Arial"/>
                <a:cs typeface="Arial"/>
              </a:rPr>
              <a:t> and</a:t>
            </a:r>
            <a:r>
              <a:rPr sz="2294" i="1" spc="-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xright;</a:t>
            </a:r>
            <a:endParaRPr sz="2294">
              <a:latin typeface="Arial"/>
              <a:cs typeface="Arial"/>
            </a:endParaRPr>
          </a:p>
          <a:p>
            <a:pPr marL="1186206"/>
            <a:r>
              <a:rPr sz="2294" i="1" spc="-4" dirty="0">
                <a:latin typeface="Arial"/>
                <a:cs typeface="Arial"/>
              </a:rPr>
              <a:t>find</a:t>
            </a:r>
            <a:r>
              <a:rPr sz="2294" i="1" spc="-13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the</a:t>
            </a:r>
            <a:r>
              <a:rPr sz="2294" i="1" spc="9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color</a:t>
            </a:r>
            <a:r>
              <a:rPr sz="2294" i="1" spc="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c</a:t>
            </a:r>
            <a:r>
              <a:rPr sz="2294" i="1" spc="-13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for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this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scan</a:t>
            </a:r>
            <a:r>
              <a:rPr sz="2294" i="1" spc="-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line;</a:t>
            </a:r>
            <a:endParaRPr sz="2294">
              <a:latin typeface="Arial"/>
              <a:cs typeface="Arial"/>
            </a:endParaRPr>
          </a:p>
          <a:p>
            <a:pPr marL="1186206">
              <a:tabLst>
                <a:tab pos="3351298" algn="l"/>
              </a:tabLst>
            </a:pPr>
            <a:r>
              <a:rPr sz="2294" spc="-4" dirty="0">
                <a:latin typeface="Arial"/>
                <a:cs typeface="Arial"/>
              </a:rPr>
              <a:t>for</a:t>
            </a:r>
            <a:r>
              <a:rPr sz="229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(int</a:t>
            </a:r>
            <a:r>
              <a:rPr sz="2294" spc="40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x</a:t>
            </a:r>
            <a:r>
              <a:rPr sz="2294" spc="-22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=</a:t>
            </a:r>
            <a:r>
              <a:rPr sz="2294" spc="22" dirty="0">
                <a:latin typeface="Arial"/>
                <a:cs typeface="Arial"/>
              </a:rPr>
              <a:t> </a:t>
            </a:r>
            <a:r>
              <a:rPr sz="2294" spc="-9" dirty="0">
                <a:latin typeface="Arial"/>
                <a:cs typeface="Arial"/>
              </a:rPr>
              <a:t>xleft;	</a:t>
            </a:r>
            <a:r>
              <a:rPr sz="2294" spc="-4" dirty="0">
                <a:latin typeface="Arial"/>
                <a:cs typeface="Arial"/>
              </a:rPr>
              <a:t>x</a:t>
            </a:r>
            <a:r>
              <a:rPr sz="2294" spc="-35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&lt;=</a:t>
            </a:r>
            <a:r>
              <a:rPr sz="2294" spc="4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xright;</a:t>
            </a:r>
            <a:r>
              <a:rPr sz="2294" spc="4" dirty="0">
                <a:latin typeface="Arial"/>
                <a:cs typeface="Arial"/>
              </a:rPr>
              <a:t> </a:t>
            </a:r>
            <a:r>
              <a:rPr sz="2294" spc="-13" dirty="0">
                <a:latin typeface="Arial"/>
                <a:cs typeface="Arial"/>
              </a:rPr>
              <a:t>x++) </a:t>
            </a:r>
            <a:r>
              <a:rPr sz="2294" spc="-4" dirty="0">
                <a:latin typeface="Arial"/>
                <a:cs typeface="Arial"/>
              </a:rPr>
              <a:t>{</a:t>
            </a:r>
            <a:endParaRPr sz="2294">
              <a:latin typeface="Arial"/>
              <a:cs typeface="Arial"/>
            </a:endParaRPr>
          </a:p>
          <a:p>
            <a:pPr marL="1993072">
              <a:spcBef>
                <a:spcPts val="4"/>
              </a:spcBef>
            </a:pPr>
            <a:r>
              <a:rPr sz="2294" i="1" spc="-9" dirty="0">
                <a:latin typeface="Arial"/>
                <a:cs typeface="Arial"/>
              </a:rPr>
              <a:t>put </a:t>
            </a:r>
            <a:r>
              <a:rPr sz="2294" i="1" spc="-4" dirty="0">
                <a:latin typeface="Arial"/>
                <a:cs typeface="Arial"/>
              </a:rPr>
              <a:t>c</a:t>
            </a:r>
            <a:r>
              <a:rPr sz="2294" i="1" spc="13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into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dirty="0">
                <a:latin typeface="Arial"/>
                <a:cs typeface="Arial"/>
              </a:rPr>
              <a:t>the</a:t>
            </a:r>
            <a:r>
              <a:rPr sz="2294" i="1" spc="13" dirty="0">
                <a:latin typeface="Arial"/>
                <a:cs typeface="Arial"/>
              </a:rPr>
              <a:t> </a:t>
            </a:r>
            <a:r>
              <a:rPr sz="2294" i="1" spc="-9" dirty="0">
                <a:latin typeface="Arial"/>
                <a:cs typeface="Arial"/>
              </a:rPr>
              <a:t>pixel</a:t>
            </a:r>
            <a:r>
              <a:rPr sz="2294" i="1" spc="9" dirty="0">
                <a:latin typeface="Arial"/>
                <a:cs typeface="Arial"/>
              </a:rPr>
              <a:t> </a:t>
            </a:r>
            <a:r>
              <a:rPr sz="2294" i="1" spc="-9" dirty="0">
                <a:latin typeface="Arial"/>
                <a:cs typeface="Arial"/>
              </a:rPr>
              <a:t>at</a:t>
            </a:r>
            <a:r>
              <a:rPr sz="2294" i="1" spc="18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(x,</a:t>
            </a:r>
            <a:r>
              <a:rPr sz="2294" i="1" spc="-9" dirty="0">
                <a:latin typeface="Arial"/>
                <a:cs typeface="Arial"/>
              </a:rPr>
              <a:t> </a:t>
            </a:r>
            <a:r>
              <a:rPr sz="2294" i="1" spc="-4" dirty="0">
                <a:latin typeface="Arial"/>
                <a:cs typeface="Arial"/>
              </a:rPr>
              <a:t>y)</a:t>
            </a:r>
            <a:r>
              <a:rPr sz="2294" spc="-4" dirty="0">
                <a:latin typeface="Arial"/>
                <a:cs typeface="Arial"/>
              </a:rPr>
              <a:t>; } }</a:t>
            </a:r>
            <a:endParaRPr sz="229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64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709" y="444980"/>
            <a:ext cx="706022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TÔ </a:t>
            </a:r>
            <a:r>
              <a:rPr spc="-4" dirty="0"/>
              <a:t>MÀU</a:t>
            </a:r>
            <a:r>
              <a:rPr spc="-9" dirty="0"/>
              <a:t> PHẲNG,</a:t>
            </a:r>
            <a:r>
              <a:rPr spc="-13" dirty="0"/>
              <a:t> </a:t>
            </a:r>
            <a:r>
              <a:rPr spc="9" dirty="0"/>
              <a:t>TÔ</a:t>
            </a:r>
            <a:r>
              <a:rPr spc="-26" dirty="0"/>
              <a:t> </a:t>
            </a:r>
            <a:r>
              <a:rPr spc="-4" dirty="0"/>
              <a:t>MÀU</a:t>
            </a:r>
            <a:r>
              <a:rPr spc="-26" dirty="0"/>
              <a:t> </a:t>
            </a:r>
            <a:r>
              <a:rPr dirty="0"/>
              <a:t>TRƠN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1284" y="1135838"/>
            <a:ext cx="4329953" cy="865071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3619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Tô </a:t>
            </a:r>
            <a:r>
              <a:rPr sz="2294" b="1" u="heavy" spc="-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mà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u</a:t>
            </a:r>
            <a:r>
              <a:rPr sz="2294" b="1" u="heavy" spc="18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 </a:t>
            </a:r>
            <a:r>
              <a:rPr sz="2294" b="1" u="heavy" spc="-9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Gou</a:t>
            </a:r>
            <a:r>
              <a:rPr sz="2294" b="1" u="heavy" spc="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r</a:t>
            </a:r>
            <a:r>
              <a:rPr sz="2294" b="1" u="heavy" spc="-9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aud:</a:t>
            </a:r>
            <a:endParaRPr sz="2294">
              <a:latin typeface="Arial"/>
              <a:cs typeface="Arial"/>
            </a:endParaRPr>
          </a:p>
          <a:p>
            <a:pPr marL="436492">
              <a:spcBef>
                <a:spcPts val="552"/>
              </a:spcBef>
            </a:pPr>
            <a:r>
              <a:rPr sz="2294" i="1" spc="-4" dirty="0">
                <a:solidFill>
                  <a:srgbClr val="000099"/>
                </a:solidFill>
                <a:latin typeface="Arial"/>
                <a:cs typeface="Arial"/>
              </a:rPr>
              <a:t>color</a:t>
            </a:r>
            <a:r>
              <a:rPr sz="2250" spc="-6" baseline="-22875" dirty="0">
                <a:solidFill>
                  <a:srgbClr val="000099"/>
                </a:solidFill>
                <a:latin typeface="Arial"/>
                <a:cs typeface="Arial"/>
              </a:rPr>
              <a:t>left</a:t>
            </a:r>
            <a:r>
              <a:rPr sz="2250" spc="324" baseline="-228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lerp(</a:t>
            </a:r>
            <a:r>
              <a:rPr sz="2294" i="1" spc="-4" dirty="0">
                <a:solidFill>
                  <a:srgbClr val="000099"/>
                </a:solidFill>
                <a:latin typeface="Arial"/>
                <a:cs typeface="Arial"/>
              </a:rPr>
              <a:t>color</a:t>
            </a:r>
            <a:r>
              <a:rPr sz="2250" i="1" spc="-6" baseline="-22875" dirty="0">
                <a:solidFill>
                  <a:srgbClr val="000099"/>
                </a:solidFill>
                <a:latin typeface="Arial"/>
                <a:cs typeface="Arial"/>
              </a:rPr>
              <a:t>1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i="1" spc="-4" dirty="0">
                <a:solidFill>
                  <a:srgbClr val="000099"/>
                </a:solidFill>
                <a:latin typeface="Arial"/>
                <a:cs typeface="Arial"/>
              </a:rPr>
              <a:t>color</a:t>
            </a:r>
            <a:r>
              <a:rPr sz="2250" i="1" spc="-6" baseline="-22875" dirty="0">
                <a:solidFill>
                  <a:srgbClr val="000099"/>
                </a:solidFill>
                <a:latin typeface="Arial"/>
                <a:cs typeface="Arial"/>
              </a:rPr>
              <a:t>4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i="1" spc="-4" dirty="0">
                <a:solidFill>
                  <a:srgbClr val="000099"/>
                </a:solidFill>
                <a:latin typeface="Arial"/>
                <a:cs typeface="Arial"/>
              </a:rPr>
              <a:t>f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),</a:t>
            </a:r>
            <a:endParaRPr sz="229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17689" y="3301301"/>
            <a:ext cx="7027209" cy="215395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89688">
              <a:lnSpc>
                <a:spcPts val="2550"/>
              </a:lnSpc>
              <a:spcBef>
                <a:spcPts val="88"/>
              </a:spcBef>
            </a:pPr>
            <a:endParaRPr sz="1324">
              <a:latin typeface="Times New Roman"/>
              <a:cs typeface="Times New Roman"/>
            </a:endParaRPr>
          </a:p>
          <a:p>
            <a:pPr marL="44826">
              <a:spcBef>
                <a:spcPts val="1372"/>
              </a:spcBef>
            </a:pPr>
            <a:r>
              <a:rPr sz="1765" dirty="0">
                <a:latin typeface="Arial"/>
                <a:cs typeface="Arial"/>
              </a:rPr>
              <a:t>for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(int</a:t>
            </a:r>
            <a:r>
              <a:rPr sz="176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=</a:t>
            </a:r>
            <a:r>
              <a:rPr sz="1765" spc="22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ybott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;</a:t>
            </a:r>
            <a:r>
              <a:rPr sz="1765" spc="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&lt;=</a:t>
            </a:r>
            <a:r>
              <a:rPr sz="1765" spc="13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ytop</a:t>
            </a:r>
            <a:r>
              <a:rPr sz="1765" spc="4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;</a:t>
            </a:r>
            <a:r>
              <a:rPr sz="1765" spc="9" dirty="0">
                <a:latin typeface="Arial"/>
                <a:cs typeface="Arial"/>
              </a:rPr>
              <a:t> </a:t>
            </a:r>
            <a:r>
              <a:rPr sz="1765" spc="-18" dirty="0">
                <a:latin typeface="Arial"/>
                <a:cs typeface="Arial"/>
              </a:rPr>
              <a:t>y++){</a:t>
            </a:r>
            <a:endParaRPr sz="1765">
              <a:latin typeface="Arial"/>
              <a:cs typeface="Arial"/>
            </a:endParaRPr>
          </a:p>
          <a:p>
            <a:pPr marL="851132"/>
            <a:r>
              <a:rPr sz="1765" i="1" spc="-9" dirty="0">
                <a:latin typeface="Arial"/>
                <a:cs typeface="Arial"/>
              </a:rPr>
              <a:t>find</a:t>
            </a:r>
            <a:r>
              <a:rPr sz="1765" i="1" spc="-18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xleft</a:t>
            </a:r>
            <a:r>
              <a:rPr sz="1765" i="1" spc="-22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and</a:t>
            </a:r>
            <a:r>
              <a:rPr sz="1765" i="1" spc="-18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xright;</a:t>
            </a:r>
            <a:endParaRPr sz="1765">
              <a:latin typeface="Arial"/>
              <a:cs typeface="Arial"/>
            </a:endParaRPr>
          </a:p>
          <a:p>
            <a:pPr marL="851132">
              <a:spcBef>
                <a:spcPts val="4"/>
              </a:spcBef>
            </a:pPr>
            <a:r>
              <a:rPr sz="1765" i="1" spc="-9" dirty="0">
                <a:latin typeface="Arial"/>
                <a:cs typeface="Arial"/>
              </a:rPr>
              <a:t>find</a:t>
            </a:r>
            <a:r>
              <a:rPr sz="1765" i="1" spc="-18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colorleft</a:t>
            </a:r>
            <a:r>
              <a:rPr sz="1765" i="1" spc="-22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and</a:t>
            </a:r>
            <a:r>
              <a:rPr sz="1765" i="1" spc="-13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colorright;</a:t>
            </a:r>
            <a:endParaRPr sz="1765">
              <a:latin typeface="Arial"/>
              <a:cs typeface="Arial"/>
            </a:endParaRPr>
          </a:p>
          <a:p>
            <a:pPr marL="851132"/>
            <a:r>
              <a:rPr sz="1765" spc="-4" dirty="0">
                <a:latin typeface="Arial"/>
                <a:cs typeface="Arial"/>
              </a:rPr>
              <a:t>colorinc =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(colorright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–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colorleft)/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(xright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–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xleft)</a:t>
            </a:r>
            <a:endParaRPr sz="1765">
              <a:latin typeface="Arial"/>
              <a:cs typeface="Arial"/>
            </a:endParaRPr>
          </a:p>
          <a:p>
            <a:pPr marL="851132">
              <a:tabLst>
                <a:tab pos="3781066" algn="l"/>
              </a:tabLst>
            </a:pPr>
            <a:r>
              <a:rPr sz="1765" dirty="0">
                <a:latin typeface="Arial"/>
                <a:cs typeface="Arial"/>
              </a:rPr>
              <a:t>for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(int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x</a:t>
            </a:r>
            <a:r>
              <a:rPr sz="1765" spc="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=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xleft,</a:t>
            </a:r>
            <a:r>
              <a:rPr sz="1765" spc="4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c</a:t>
            </a:r>
            <a:r>
              <a:rPr sz="1765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=</a:t>
            </a:r>
            <a:r>
              <a:rPr sz="1765" spc="4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colorleft;	x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&lt;=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xright; x++,</a:t>
            </a:r>
            <a:r>
              <a:rPr sz="1765" spc="-4" dirty="0">
                <a:latin typeface="Arial"/>
                <a:cs typeface="Arial"/>
              </a:rPr>
              <a:t> c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+=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colorinc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spc="-4" dirty="0">
                <a:latin typeface="Arial"/>
                <a:cs typeface="Arial"/>
              </a:rPr>
              <a:t>) {</a:t>
            </a:r>
            <a:endParaRPr sz="1765">
              <a:latin typeface="Arial"/>
              <a:cs typeface="Arial"/>
            </a:endParaRPr>
          </a:p>
          <a:p>
            <a:pPr marL="1657998"/>
            <a:r>
              <a:rPr sz="1765" i="1" spc="-9" dirty="0">
                <a:latin typeface="Arial"/>
                <a:cs typeface="Arial"/>
              </a:rPr>
              <a:t>put</a:t>
            </a:r>
            <a:r>
              <a:rPr sz="1765" i="1" spc="-13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c</a:t>
            </a:r>
            <a:r>
              <a:rPr sz="1765" i="1" spc="-9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into</a:t>
            </a:r>
            <a:r>
              <a:rPr sz="1765" i="1" spc="-13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the</a:t>
            </a:r>
            <a:r>
              <a:rPr sz="1765" i="1" spc="-22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pixel</a:t>
            </a:r>
            <a:r>
              <a:rPr sz="1765" i="1" spc="-13" dirty="0">
                <a:latin typeface="Arial"/>
                <a:cs typeface="Arial"/>
              </a:rPr>
              <a:t> at</a:t>
            </a:r>
            <a:r>
              <a:rPr sz="1765" i="1" spc="-9" dirty="0">
                <a:latin typeface="Arial"/>
                <a:cs typeface="Arial"/>
              </a:rPr>
              <a:t> </a:t>
            </a:r>
            <a:r>
              <a:rPr sz="1765" i="1" dirty="0">
                <a:latin typeface="Arial"/>
                <a:cs typeface="Arial"/>
              </a:rPr>
              <a:t>(x,</a:t>
            </a:r>
            <a:r>
              <a:rPr sz="1765" i="1" spc="-13" dirty="0">
                <a:latin typeface="Arial"/>
                <a:cs typeface="Arial"/>
              </a:rPr>
              <a:t> </a:t>
            </a:r>
            <a:r>
              <a:rPr sz="1765" i="1" spc="-4" dirty="0">
                <a:latin typeface="Arial"/>
                <a:cs typeface="Arial"/>
              </a:rPr>
              <a:t>y);</a:t>
            </a:r>
            <a:r>
              <a:rPr sz="1765" spc="-4" dirty="0">
                <a:latin typeface="Arial"/>
                <a:cs typeface="Arial"/>
              </a:rPr>
              <a:t>}}</a:t>
            </a:r>
            <a:endParaRPr sz="1765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4" y="1400794"/>
            <a:ext cx="1901723" cy="9079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55" y="2064437"/>
            <a:ext cx="3899125" cy="16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489" y="4101352"/>
            <a:ext cx="5513294" cy="187720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0327" y="444980"/>
            <a:ext cx="7309603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TÔ </a:t>
            </a:r>
            <a:r>
              <a:rPr spc="-4" dirty="0"/>
              <a:t>MÀU</a:t>
            </a:r>
            <a:r>
              <a:rPr spc="-9" dirty="0"/>
              <a:t> PHẲNG,</a:t>
            </a:r>
            <a:r>
              <a:rPr spc="-13" dirty="0"/>
              <a:t> </a:t>
            </a:r>
            <a:r>
              <a:rPr spc="9" dirty="0"/>
              <a:t>TÔ</a:t>
            </a:r>
            <a:r>
              <a:rPr spc="-26" dirty="0"/>
              <a:t> </a:t>
            </a:r>
            <a:r>
              <a:rPr spc="-4" dirty="0"/>
              <a:t>MÀU</a:t>
            </a:r>
            <a:r>
              <a:rPr spc="-26" dirty="0"/>
              <a:t> </a:t>
            </a:r>
            <a:r>
              <a:rPr dirty="0"/>
              <a:t>TRƠN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3696" y="1135838"/>
            <a:ext cx="4647640" cy="865071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Tô </a:t>
            </a:r>
            <a:r>
              <a:rPr sz="2294" b="1" u="heavy" spc="-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mà</a:t>
            </a:r>
            <a:r>
              <a:rPr sz="2294" b="1" u="heavy" spc="-4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u</a:t>
            </a:r>
            <a:r>
              <a:rPr sz="2294" b="1" u="heavy" spc="18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 </a:t>
            </a:r>
            <a:r>
              <a:rPr sz="2294" b="1" u="heavy" spc="-9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Gou</a:t>
            </a:r>
            <a:r>
              <a:rPr sz="2294" b="1" u="heavy" spc="13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r</a:t>
            </a:r>
            <a:r>
              <a:rPr sz="2294" b="1" u="heavy" spc="-9" dirty="0">
                <a:solidFill>
                  <a:srgbClr val="000099"/>
                </a:solidFill>
                <a:uFill>
                  <a:solidFill>
                    <a:srgbClr val="000099"/>
                  </a:solidFill>
                </a:uFill>
                <a:latin typeface="Arial"/>
                <a:cs typeface="Arial"/>
              </a:rPr>
              <a:t>aud:</a:t>
            </a:r>
            <a:endParaRPr sz="2294">
              <a:latin typeface="Arial"/>
              <a:cs typeface="Arial"/>
            </a:endParaRPr>
          </a:p>
          <a:p>
            <a:pPr marL="414079">
              <a:spcBef>
                <a:spcPts val="552"/>
              </a:spcBef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294" spc="4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glShadeModel(GL_SMOOTH);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2162" y="2068157"/>
            <a:ext cx="3743661" cy="19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0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1237" y="444980"/>
            <a:ext cx="722053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DÁN</a:t>
            </a:r>
            <a:r>
              <a:rPr spc="-26" dirty="0"/>
              <a:t> </a:t>
            </a:r>
            <a:r>
              <a:rPr spc="-4" dirty="0"/>
              <a:t>TEXTURE LÊN</a:t>
            </a:r>
            <a:r>
              <a:rPr spc="-13" dirty="0"/>
              <a:t> </a:t>
            </a:r>
            <a:r>
              <a:rPr spc="-4" dirty="0"/>
              <a:t>MẶT ĐA</a:t>
            </a:r>
            <a:r>
              <a:rPr spc="-9" dirty="0"/>
              <a:t> </a:t>
            </a:r>
            <a:r>
              <a:rPr dirty="0"/>
              <a:t>GIÁC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882" y="1815353"/>
            <a:ext cx="5849471" cy="28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0327" y="444980"/>
            <a:ext cx="745144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DÁN</a:t>
            </a:r>
            <a:r>
              <a:rPr spc="-26" dirty="0"/>
              <a:t> </a:t>
            </a:r>
            <a:r>
              <a:rPr spc="-4" dirty="0"/>
              <a:t>TEXTURE LÊN</a:t>
            </a:r>
            <a:r>
              <a:rPr spc="-13" dirty="0"/>
              <a:t> </a:t>
            </a:r>
            <a:r>
              <a:rPr spc="-4" dirty="0"/>
              <a:t>MẶT ĐA</a:t>
            </a:r>
            <a:r>
              <a:rPr spc="-9" dirty="0"/>
              <a:t> </a:t>
            </a:r>
            <a:r>
              <a:rPr dirty="0"/>
              <a:t>GIÁC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3697" y="1136129"/>
            <a:ext cx="3970804" cy="2065272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Ứ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ụn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ủ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a 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xtu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r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Tạo</a:t>
            </a:r>
            <a:r>
              <a:rPr sz="2294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đối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tượng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phát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Điều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chỉnh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hệ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số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endParaRPr sz="2294">
              <a:latin typeface="Arial"/>
              <a:cs typeface="Arial"/>
            </a:endParaRPr>
          </a:p>
          <a:p>
            <a:pPr marL="667346" marR="117108" indent="-252706">
              <a:spcBef>
                <a:spcPts val="569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Mô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phỏng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sự gồ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ghề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bằng</a:t>
            </a:r>
            <a:r>
              <a:rPr sz="2294" spc="-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phép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ánh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Bump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6456" y="1199478"/>
            <a:ext cx="3676426" cy="254687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2118" y="3843169"/>
            <a:ext cx="5647765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6037" y="444980"/>
            <a:ext cx="478099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GIỚI</a:t>
            </a:r>
            <a:r>
              <a:rPr spc="-93" dirty="0"/>
              <a:t> </a:t>
            </a:r>
            <a:r>
              <a:rPr dirty="0"/>
              <a:t>THIỆU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9"/>
            <a:ext cx="7278780" cy="1282237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Mô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ì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kh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â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y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(</a:t>
            </a:r>
            <a:r>
              <a:rPr sz="2294" spc="-31" dirty="0">
                <a:solidFill>
                  <a:srgbClr val="000099"/>
                </a:solidFill>
                <a:latin typeface="Arial"/>
                <a:cs typeface="Arial"/>
              </a:rPr>
              <a:t>w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ir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fra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e)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đơn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giản,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chỉ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có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cạnh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spc="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vẽ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nhìn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xuyên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qua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vật thể,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khó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phân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biệt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vật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thể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2161" y="2745888"/>
            <a:ext cx="4147073" cy="31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145" y="444980"/>
            <a:ext cx="4346885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GIỚI</a:t>
            </a:r>
            <a:r>
              <a:rPr spc="-93" dirty="0"/>
              <a:t> </a:t>
            </a:r>
            <a:r>
              <a:rPr dirty="0"/>
              <a:t>THIỆU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207001"/>
            <a:ext cx="7052422" cy="157625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314902" marR="4483" indent="-304256">
              <a:spcBef>
                <a:spcPts val="79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Lin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Dr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294" spc="-31" dirty="0">
                <a:solidFill>
                  <a:srgbClr val="000099"/>
                </a:solidFill>
                <a:latin typeface="Arial"/>
                <a:cs typeface="Arial"/>
              </a:rPr>
              <a:t>w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: 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ô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hì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k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â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y 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v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ới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 mặt </a:t>
            </a:r>
            <a:r>
              <a:rPr sz="2294" spc="-110" dirty="0">
                <a:solidFill>
                  <a:srgbClr val="000099"/>
                </a:solidFill>
                <a:latin typeface="Arial"/>
                <a:cs typeface="Arial"/>
              </a:rPr>
              <a:t>k</a:t>
            </a:r>
            <a:r>
              <a:rPr sz="2294" spc="-132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110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r>
              <a:rPr sz="2294" spc="-132" dirty="0">
                <a:solidFill>
                  <a:srgbClr val="000099"/>
                </a:solidFill>
                <a:latin typeface="Arial"/>
                <a:cs typeface="Arial"/>
              </a:rPr>
              <a:t>ất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được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loại bỏ.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chỉ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có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cạnh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vẽ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74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nhìn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giống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khối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rắn,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phân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biệt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vật thể</a:t>
            </a:r>
            <a:endParaRPr sz="2294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42503" y="2952975"/>
            <a:ext cx="3733240" cy="2826684"/>
            <a:chOff x="3041903" y="3346704"/>
            <a:chExt cx="4231005" cy="3203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0" y="3352800"/>
              <a:ext cx="4218432" cy="31912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1903" y="3346704"/>
              <a:ext cx="4231005" cy="3203575"/>
            </a:xfrm>
            <a:custGeom>
              <a:avLst/>
              <a:gdLst/>
              <a:ahLst/>
              <a:cxnLst/>
              <a:rect l="l" t="t" r="r" b="b"/>
              <a:pathLst>
                <a:path w="4231005" h="3203575">
                  <a:moveTo>
                    <a:pt x="0" y="0"/>
                  </a:moveTo>
                  <a:lnTo>
                    <a:pt x="4230623" y="0"/>
                  </a:lnTo>
                  <a:lnTo>
                    <a:pt x="4230623" y="3203447"/>
                  </a:lnTo>
                  <a:lnTo>
                    <a:pt x="0" y="320344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  <p:extLst>
      <p:ext uri="{BB962C8B-B14F-4D97-AF65-F5344CB8AC3E}">
        <p14:creationId xmlns:p14="http://schemas.microsoft.com/office/powerpoint/2010/main" val="312865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1" y="444980"/>
            <a:ext cx="418063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GIỚI</a:t>
            </a:r>
            <a:r>
              <a:rPr spc="-93" dirty="0"/>
              <a:t> </a:t>
            </a:r>
            <a:r>
              <a:rPr dirty="0"/>
              <a:t>THIỆU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8"/>
            <a:ext cx="6875368" cy="1712226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ô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ẳ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(f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had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ng):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xạ được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tính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tại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một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điểm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bất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kỳ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điểm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thuộc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được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tô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bởi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một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69"/>
              </a:spcBef>
              <a:buChar char="–"/>
              <a:tabLst>
                <a:tab pos="667906" algn="l"/>
              </a:tabLst>
            </a:pP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thấy</a:t>
            </a:r>
            <a:r>
              <a:rPr sz="2294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rõ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ranh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giới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giữa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765" y="3160057"/>
            <a:ext cx="4935071" cy="27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9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6873" y="444980"/>
            <a:ext cx="4670157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GIỚI</a:t>
            </a:r>
            <a:r>
              <a:rPr spc="-93" dirty="0"/>
              <a:t> </a:t>
            </a:r>
            <a:r>
              <a:rPr dirty="0"/>
              <a:t>THIỆU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7" y="1136128"/>
            <a:ext cx="7660901" cy="120529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ô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mượt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(sm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 s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adi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g):</a:t>
            </a:r>
            <a:endParaRPr sz="2294">
              <a:latin typeface="Arial"/>
              <a:cs typeface="Arial"/>
            </a:endParaRPr>
          </a:p>
          <a:p>
            <a:pPr marL="667346" marR="4483" indent="-252706">
              <a:spcBef>
                <a:spcPts val="547"/>
              </a:spcBef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294" spc="7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được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tính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ở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một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số điểm,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sau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đó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nội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suy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cho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các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điểm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còn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lại.</a:t>
            </a:r>
            <a:endParaRPr sz="229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7141" y="2398454"/>
            <a:ext cx="4387663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–</a:t>
            </a:r>
            <a:r>
              <a:rPr sz="2294" spc="7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ranh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giới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giữa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các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biến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mất</a:t>
            </a:r>
            <a:endParaRPr sz="2294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24691" y="2147327"/>
            <a:ext cx="7042897" cy="3686175"/>
            <a:chOff x="1548383" y="2433637"/>
            <a:chExt cx="7981950" cy="41776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383" y="3276600"/>
              <a:ext cx="3038855" cy="3334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8783" y="3276600"/>
              <a:ext cx="2932175" cy="32674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53199" y="2438400"/>
              <a:ext cx="2971800" cy="1767839"/>
            </a:xfrm>
            <a:custGeom>
              <a:avLst/>
              <a:gdLst/>
              <a:ahLst/>
              <a:cxnLst/>
              <a:rect l="l" t="t" r="r" b="b"/>
              <a:pathLst>
                <a:path w="2971800" h="1767839">
                  <a:moveTo>
                    <a:pt x="2474976" y="0"/>
                  </a:moveTo>
                  <a:lnTo>
                    <a:pt x="493775" y="0"/>
                  </a:lnTo>
                  <a:lnTo>
                    <a:pt x="421132" y="1252"/>
                  </a:lnTo>
                  <a:lnTo>
                    <a:pt x="351690" y="4882"/>
                  </a:lnTo>
                  <a:lnTo>
                    <a:pt x="286232" y="10696"/>
                  </a:lnTo>
                  <a:lnTo>
                    <a:pt x="225542" y="18503"/>
                  </a:lnTo>
                  <a:lnTo>
                    <a:pt x="170404" y="28109"/>
                  </a:lnTo>
                  <a:lnTo>
                    <a:pt x="121599" y="39324"/>
                  </a:lnTo>
                  <a:lnTo>
                    <a:pt x="79912" y="51953"/>
                  </a:lnTo>
                  <a:lnTo>
                    <a:pt x="21022" y="80688"/>
                  </a:lnTo>
                  <a:lnTo>
                    <a:pt x="0" y="112775"/>
                  </a:lnTo>
                  <a:lnTo>
                    <a:pt x="0" y="569976"/>
                  </a:lnTo>
                  <a:lnTo>
                    <a:pt x="21022" y="603442"/>
                  </a:lnTo>
                  <a:lnTo>
                    <a:pt x="79912" y="633061"/>
                  </a:lnTo>
                  <a:lnTo>
                    <a:pt x="121599" y="645981"/>
                  </a:lnTo>
                  <a:lnTo>
                    <a:pt x="170404" y="657403"/>
                  </a:lnTo>
                  <a:lnTo>
                    <a:pt x="225542" y="667150"/>
                  </a:lnTo>
                  <a:lnTo>
                    <a:pt x="286232" y="675041"/>
                  </a:lnTo>
                  <a:lnTo>
                    <a:pt x="351690" y="680899"/>
                  </a:lnTo>
                  <a:lnTo>
                    <a:pt x="421132" y="684545"/>
                  </a:lnTo>
                  <a:lnTo>
                    <a:pt x="493775" y="685800"/>
                  </a:lnTo>
                  <a:lnTo>
                    <a:pt x="966216" y="1767839"/>
                  </a:lnTo>
                  <a:lnTo>
                    <a:pt x="1237488" y="685800"/>
                  </a:lnTo>
                  <a:lnTo>
                    <a:pt x="2474976" y="685800"/>
                  </a:lnTo>
                  <a:lnTo>
                    <a:pt x="2548377" y="684545"/>
                  </a:lnTo>
                  <a:lnTo>
                    <a:pt x="2618440" y="680899"/>
                  </a:lnTo>
                  <a:lnTo>
                    <a:pt x="2684394" y="675041"/>
                  </a:lnTo>
                  <a:lnTo>
                    <a:pt x="2745471" y="667150"/>
                  </a:lnTo>
                  <a:lnTo>
                    <a:pt x="2800901" y="657403"/>
                  </a:lnTo>
                  <a:lnTo>
                    <a:pt x="2849914" y="645981"/>
                  </a:lnTo>
                  <a:lnTo>
                    <a:pt x="2891741" y="633061"/>
                  </a:lnTo>
                  <a:lnTo>
                    <a:pt x="2950759" y="603442"/>
                  </a:lnTo>
                  <a:lnTo>
                    <a:pt x="2971800" y="569976"/>
                  </a:lnTo>
                  <a:lnTo>
                    <a:pt x="2971800" y="112775"/>
                  </a:lnTo>
                  <a:lnTo>
                    <a:pt x="2950759" y="80688"/>
                  </a:lnTo>
                  <a:lnTo>
                    <a:pt x="2891741" y="51953"/>
                  </a:lnTo>
                  <a:lnTo>
                    <a:pt x="2849914" y="39324"/>
                  </a:lnTo>
                  <a:lnTo>
                    <a:pt x="2800901" y="28109"/>
                  </a:lnTo>
                  <a:lnTo>
                    <a:pt x="2745471" y="18503"/>
                  </a:lnTo>
                  <a:lnTo>
                    <a:pt x="2684394" y="10696"/>
                  </a:lnTo>
                  <a:lnTo>
                    <a:pt x="2618440" y="4882"/>
                  </a:lnTo>
                  <a:lnTo>
                    <a:pt x="2548377" y="1252"/>
                  </a:lnTo>
                  <a:lnTo>
                    <a:pt x="2474976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553199" y="2438400"/>
              <a:ext cx="2971800" cy="1767839"/>
            </a:xfrm>
            <a:custGeom>
              <a:avLst/>
              <a:gdLst/>
              <a:ahLst/>
              <a:cxnLst/>
              <a:rect l="l" t="t" r="r" b="b"/>
              <a:pathLst>
                <a:path w="2971800" h="1767839">
                  <a:moveTo>
                    <a:pt x="493775" y="0"/>
                  </a:moveTo>
                  <a:lnTo>
                    <a:pt x="421132" y="1252"/>
                  </a:lnTo>
                  <a:lnTo>
                    <a:pt x="351690" y="4882"/>
                  </a:lnTo>
                  <a:lnTo>
                    <a:pt x="286232" y="10696"/>
                  </a:lnTo>
                  <a:lnTo>
                    <a:pt x="225542" y="18503"/>
                  </a:lnTo>
                  <a:lnTo>
                    <a:pt x="170404" y="28109"/>
                  </a:lnTo>
                  <a:lnTo>
                    <a:pt x="121599" y="39324"/>
                  </a:lnTo>
                  <a:lnTo>
                    <a:pt x="79912" y="51953"/>
                  </a:lnTo>
                  <a:lnTo>
                    <a:pt x="21022" y="80688"/>
                  </a:lnTo>
                  <a:lnTo>
                    <a:pt x="0" y="112775"/>
                  </a:lnTo>
                  <a:lnTo>
                    <a:pt x="0" y="399287"/>
                  </a:lnTo>
                  <a:lnTo>
                    <a:pt x="0" y="569975"/>
                  </a:lnTo>
                  <a:lnTo>
                    <a:pt x="21022" y="603442"/>
                  </a:lnTo>
                  <a:lnTo>
                    <a:pt x="79912" y="633061"/>
                  </a:lnTo>
                  <a:lnTo>
                    <a:pt x="121599" y="645981"/>
                  </a:lnTo>
                  <a:lnTo>
                    <a:pt x="170404" y="657403"/>
                  </a:lnTo>
                  <a:lnTo>
                    <a:pt x="225542" y="667150"/>
                  </a:lnTo>
                  <a:lnTo>
                    <a:pt x="286232" y="675041"/>
                  </a:lnTo>
                  <a:lnTo>
                    <a:pt x="351690" y="680899"/>
                  </a:lnTo>
                  <a:lnTo>
                    <a:pt x="421132" y="684545"/>
                  </a:lnTo>
                  <a:lnTo>
                    <a:pt x="493775" y="685799"/>
                  </a:lnTo>
                  <a:lnTo>
                    <a:pt x="966215" y="1767839"/>
                  </a:lnTo>
                  <a:lnTo>
                    <a:pt x="1237487" y="685799"/>
                  </a:lnTo>
                  <a:lnTo>
                    <a:pt x="2474975" y="685799"/>
                  </a:lnTo>
                  <a:lnTo>
                    <a:pt x="2548377" y="684545"/>
                  </a:lnTo>
                  <a:lnTo>
                    <a:pt x="2618440" y="680899"/>
                  </a:lnTo>
                  <a:lnTo>
                    <a:pt x="2684394" y="675041"/>
                  </a:lnTo>
                  <a:lnTo>
                    <a:pt x="2745471" y="667150"/>
                  </a:lnTo>
                  <a:lnTo>
                    <a:pt x="2800901" y="657403"/>
                  </a:lnTo>
                  <a:lnTo>
                    <a:pt x="2849914" y="645981"/>
                  </a:lnTo>
                  <a:lnTo>
                    <a:pt x="2891741" y="633061"/>
                  </a:lnTo>
                  <a:lnTo>
                    <a:pt x="2950759" y="603442"/>
                  </a:lnTo>
                  <a:lnTo>
                    <a:pt x="2971799" y="569975"/>
                  </a:lnTo>
                  <a:lnTo>
                    <a:pt x="2971799" y="399287"/>
                  </a:lnTo>
                  <a:lnTo>
                    <a:pt x="2971799" y="112775"/>
                  </a:lnTo>
                  <a:lnTo>
                    <a:pt x="2950759" y="80688"/>
                  </a:lnTo>
                  <a:lnTo>
                    <a:pt x="2891741" y="51953"/>
                  </a:lnTo>
                  <a:lnTo>
                    <a:pt x="2849914" y="39324"/>
                  </a:lnTo>
                  <a:lnTo>
                    <a:pt x="2800901" y="28109"/>
                  </a:lnTo>
                  <a:lnTo>
                    <a:pt x="2745471" y="18503"/>
                  </a:lnTo>
                  <a:lnTo>
                    <a:pt x="2684394" y="10696"/>
                  </a:lnTo>
                  <a:lnTo>
                    <a:pt x="2618440" y="4882"/>
                  </a:lnTo>
                  <a:lnTo>
                    <a:pt x="2548377" y="1252"/>
                  </a:lnTo>
                  <a:lnTo>
                    <a:pt x="2474975" y="0"/>
                  </a:lnTo>
                  <a:lnTo>
                    <a:pt x="1237487" y="0"/>
                  </a:lnTo>
                  <a:lnTo>
                    <a:pt x="493775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453" y="2263973"/>
            <a:ext cx="1919007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-9" dirty="0">
                <a:latin typeface="Arial"/>
                <a:cs typeface="Arial"/>
              </a:rPr>
              <a:t>a/s</a:t>
            </a:r>
            <a:r>
              <a:rPr sz="2294" spc="-31" dirty="0">
                <a:latin typeface="Arial"/>
                <a:cs typeface="Arial"/>
              </a:rPr>
              <a:t> </a:t>
            </a:r>
            <a:r>
              <a:rPr sz="2294" dirty="0">
                <a:latin typeface="Arial"/>
                <a:cs typeface="Arial"/>
              </a:rPr>
              <a:t>phản</a:t>
            </a:r>
            <a:r>
              <a:rPr sz="2294" spc="-26" dirty="0">
                <a:latin typeface="Arial"/>
                <a:cs typeface="Arial"/>
              </a:rPr>
              <a:t> </a:t>
            </a:r>
            <a:r>
              <a:rPr sz="2294" spc="-4" dirty="0">
                <a:latin typeface="Arial"/>
                <a:cs typeface="Arial"/>
              </a:rPr>
              <a:t>chiếu</a:t>
            </a:r>
            <a:endParaRPr sz="229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23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5939" y="505161"/>
            <a:ext cx="2231091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>
                <a:solidFill>
                  <a:srgbClr val="FF3300"/>
                </a:solidFill>
                <a:latin typeface="Arial"/>
                <a:cs typeface="Arial"/>
              </a:rPr>
              <a:t>GIỚI</a:t>
            </a:r>
            <a:r>
              <a:rPr sz="3177" spc="-93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3177" dirty="0">
                <a:solidFill>
                  <a:srgbClr val="FF3300"/>
                </a:solidFill>
                <a:latin typeface="Arial"/>
                <a:cs typeface="Arial"/>
              </a:rPr>
              <a:t>THIỆU</a:t>
            </a:r>
            <a:endParaRPr sz="317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3696" y="1207001"/>
            <a:ext cx="6375026" cy="36322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bó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ổ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t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x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ur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e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l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ê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ề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đố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7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119" dirty="0">
                <a:solidFill>
                  <a:srgbClr val="000099"/>
                </a:solidFill>
                <a:latin typeface="Arial"/>
                <a:cs typeface="Arial"/>
              </a:rPr>
              <a:t>ượng</a:t>
            </a:r>
            <a:endParaRPr sz="2294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86809" y="1783080"/>
            <a:ext cx="7156524" cy="3662979"/>
            <a:chOff x="938783" y="2020823"/>
            <a:chExt cx="8110727" cy="415137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783" y="2057399"/>
              <a:ext cx="3709416" cy="4114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3583" y="2020823"/>
              <a:ext cx="3995927" cy="4151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54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00" y="444980"/>
            <a:ext cx="5402431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406" y="1136128"/>
            <a:ext cx="7696200" cy="4306013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Ngu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ồ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k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ôn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ó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ề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u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mức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xám</a:t>
            </a:r>
            <a:endParaRPr sz="2294">
              <a:latin typeface="Arial"/>
              <a:cs typeface="Arial"/>
            </a:endParaRPr>
          </a:p>
          <a:p>
            <a:pPr marL="11206">
              <a:spcBef>
                <a:spcPts val="547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Ngu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ồ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đi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ể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v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à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u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ồ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nền</a:t>
            </a:r>
            <a:endParaRPr sz="2294">
              <a:latin typeface="Arial"/>
              <a:cs typeface="Arial"/>
            </a:endParaRPr>
          </a:p>
          <a:p>
            <a:pPr marL="314902" marR="28576" indent="-304256">
              <a:lnSpc>
                <a:spcPct val="100800"/>
              </a:lnSpc>
              <a:spcBef>
                <a:spcPts val="529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Ánh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tới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ươ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v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ới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ề 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ặ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he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3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cách: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(a)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hấp 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thụ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chuyển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thành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nhiệt, (b)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b="1" spc="-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b="1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b="1" spc="-4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, (c) truyền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vào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trong</a:t>
            </a:r>
            <a:endParaRPr sz="2294">
              <a:latin typeface="Arial"/>
              <a:cs typeface="Arial"/>
            </a:endParaRPr>
          </a:p>
          <a:p>
            <a:pPr marL="11206">
              <a:spcBef>
                <a:spcPts val="547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T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hàn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ầ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sá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ả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26" dirty="0">
                <a:solidFill>
                  <a:srgbClr val="000099"/>
                </a:solidFill>
                <a:latin typeface="Arial"/>
                <a:cs typeface="Arial"/>
              </a:rPr>
              <a:t>x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ạ</a:t>
            </a:r>
            <a:endParaRPr sz="2294">
              <a:latin typeface="Arial"/>
              <a:cs typeface="Arial"/>
            </a:endParaRPr>
          </a:p>
          <a:p>
            <a:pPr marL="667346" marR="4483" indent="-252706">
              <a:lnSpc>
                <a:spcPct val="100400"/>
              </a:lnSpc>
              <a:spcBef>
                <a:spcPts val="538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A/s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khuyếch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tán: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phát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tán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theo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mọi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hướng,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tương tác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mạnh</a:t>
            </a:r>
            <a:r>
              <a:rPr sz="2294" spc="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với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bề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mặt,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sắc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phụ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thuộc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vào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sắc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vật </a:t>
            </a:r>
            <a:r>
              <a:rPr sz="2294" spc="-627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thể</a:t>
            </a:r>
            <a:endParaRPr sz="2294">
              <a:latin typeface="Arial"/>
              <a:cs typeface="Arial"/>
            </a:endParaRPr>
          </a:p>
          <a:p>
            <a:pPr marL="667346" marR="12887" indent="-25270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A/s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chiếu: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tính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định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hướng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cao,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không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đi</a:t>
            </a:r>
            <a:r>
              <a:rPr sz="2294" spc="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vào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vật </a:t>
            </a:r>
            <a:r>
              <a:rPr sz="2294" spc="-6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thể,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phản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ở</a:t>
            </a:r>
            <a:r>
              <a:rPr sz="2294" spc="31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bề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vật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thể,</a:t>
            </a:r>
            <a:r>
              <a:rPr sz="2294" spc="22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tăng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độ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bề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mặt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đối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tượng,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giống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màu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a/s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 tới</a:t>
            </a:r>
            <a:endParaRPr sz="2294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4824" y="4784912"/>
            <a:ext cx="4482353" cy="3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6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92" y="444980"/>
            <a:ext cx="512534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MÔ</a:t>
            </a:r>
            <a:r>
              <a:rPr spc="-13" dirty="0"/>
              <a:t> </a:t>
            </a:r>
            <a:r>
              <a:rPr spc="-4" dirty="0"/>
              <a:t>HÌNH</a:t>
            </a:r>
            <a:r>
              <a:rPr spc="-57" dirty="0"/>
              <a:t> </a:t>
            </a:r>
            <a:r>
              <a:rPr spc="13" dirty="0"/>
              <a:t>TÔ</a:t>
            </a:r>
            <a:r>
              <a:rPr spc="-26" dirty="0"/>
              <a:t> </a:t>
            </a:r>
            <a:r>
              <a:rPr dirty="0"/>
              <a:t>MÀU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696" y="1136128"/>
            <a:ext cx="6348132" cy="1712226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11206">
              <a:spcBef>
                <a:spcPts val="640"/>
              </a:spcBef>
            </a:pPr>
            <a:r>
              <a:rPr sz="2294" spc="419" dirty="0">
                <a:solidFill>
                  <a:srgbClr val="FF3300"/>
                </a:solidFill>
                <a:latin typeface="Arial"/>
                <a:cs typeface="Arial"/>
              </a:rPr>
              <a:t></a:t>
            </a:r>
            <a:r>
              <a:rPr sz="2294" spc="-287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Yếu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tố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hì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 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ọ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294" spc="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ể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xác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đ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ị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án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á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h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ả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294" spc="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282" dirty="0">
                <a:solidFill>
                  <a:srgbClr val="000099"/>
                </a:solidFill>
                <a:latin typeface="Arial"/>
                <a:cs typeface="Arial"/>
              </a:rPr>
              <a:t>xạ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47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vector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pháp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tuyến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b="1" spc="-9" dirty="0">
                <a:solidFill>
                  <a:srgbClr val="000099"/>
                </a:solidFill>
                <a:latin typeface="Arial"/>
                <a:cs typeface="Arial"/>
              </a:rPr>
              <a:t>m</a:t>
            </a:r>
            <a:r>
              <a:rPr sz="2294" b="1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của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bề</a:t>
            </a:r>
            <a:r>
              <a:rPr sz="2294" spc="-18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mặt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52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vector</a:t>
            </a:r>
            <a:r>
              <a:rPr sz="2294" spc="26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b="1" spc="-4" dirty="0">
                <a:solidFill>
                  <a:srgbClr val="000099"/>
                </a:solidFill>
                <a:latin typeface="Arial"/>
                <a:cs typeface="Arial"/>
              </a:rPr>
              <a:t>v</a:t>
            </a:r>
            <a:r>
              <a:rPr sz="2294" b="1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từ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đến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mắt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nhìn</a:t>
            </a:r>
            <a:endParaRPr sz="2294">
              <a:latin typeface="Arial"/>
              <a:cs typeface="Arial"/>
            </a:endParaRPr>
          </a:p>
          <a:p>
            <a:pPr marL="667346" indent="-253266">
              <a:spcBef>
                <a:spcPts val="569"/>
              </a:spcBef>
              <a:buChar char="–"/>
              <a:tabLst>
                <a:tab pos="667906" algn="l"/>
              </a:tabLst>
            </a:pPr>
            <a:r>
              <a:rPr sz="2294" spc="-4" dirty="0">
                <a:solidFill>
                  <a:srgbClr val="000099"/>
                </a:solidFill>
                <a:latin typeface="Arial"/>
                <a:cs typeface="Arial"/>
              </a:rPr>
              <a:t>vector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b="1" spc="-4" dirty="0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sz="2294" b="1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từ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spc="-9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đến</a:t>
            </a:r>
            <a:r>
              <a:rPr sz="2294" spc="-13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nguồn</a:t>
            </a:r>
            <a:r>
              <a:rPr sz="2294" spc="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000099"/>
                </a:solidFill>
                <a:latin typeface="Arial"/>
                <a:cs typeface="Arial"/>
              </a:rPr>
              <a:t>sáng</a:t>
            </a:r>
            <a:endParaRPr sz="2294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00" y="3025589"/>
            <a:ext cx="4527176" cy="2657475"/>
            <a:chOff x="2438400" y="3429000"/>
            <a:chExt cx="5130800" cy="3011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400" y="3429000"/>
              <a:ext cx="5029200" cy="3011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9200" y="5422900"/>
              <a:ext cx="5080000" cy="4064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048125" y="6730851"/>
            <a:ext cx="733985" cy="85393"/>
          </a:xfrm>
          <a:prstGeom prst="rect">
            <a:avLst/>
          </a:prstGeom>
        </p:spPr>
        <p:txBody>
          <a:bodyPr vert="horz" wrap="square" lIns="0" tIns="3922" rIns="0" bIns="0" rtlCol="0">
            <a:spAutoFit/>
          </a:bodyPr>
          <a:lstStyle/>
          <a:p>
            <a:pPr marL="11206">
              <a:spcBef>
                <a:spcPts val="31"/>
              </a:spcBef>
            </a:pPr>
            <a:r>
              <a:rPr sz="529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CuuDuongThanCong.com</a:t>
            </a:r>
            <a:endParaRPr sz="529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5520" y="6730851"/>
            <a:ext cx="853888" cy="85393"/>
          </a:xfrm>
          <a:prstGeom prst="rect">
            <a:avLst/>
          </a:prstGeom>
        </p:spPr>
        <p:txBody>
          <a:bodyPr vert="horz" wrap="square" lIns="0" tIns="3922" rIns="0" bIns="0" rtlCol="0">
            <a:spAutoFit/>
          </a:bodyPr>
          <a:lstStyle/>
          <a:p>
            <a:pPr marL="11206">
              <a:spcBef>
                <a:spcPts val="31"/>
              </a:spcBef>
            </a:pPr>
            <a:r>
              <a:rPr sz="529" dirty="0">
                <a:solidFill>
                  <a:srgbClr val="FF0000"/>
                </a:solidFill>
                <a:latin typeface="Times New Roman"/>
                <a:cs typeface="Times New Roman"/>
                <a:hlinkClick r:id="rId5"/>
              </a:rPr>
              <a:t>https://fb.com/tailieudientucntt</a:t>
            </a:r>
            <a:endParaRPr sz="529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43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236</TotalTime>
  <Words>1182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Constantia</vt:lpstr>
      <vt:lpstr>Corbel</vt:lpstr>
      <vt:lpstr>Courier New</vt:lpstr>
      <vt:lpstr>Symbol</vt:lpstr>
      <vt:lpstr>Times New Roman</vt:lpstr>
      <vt:lpstr>Wingdings</vt:lpstr>
      <vt:lpstr>Parallax</vt:lpstr>
      <vt:lpstr>PowerPoint Presentation</vt:lpstr>
      <vt:lpstr>PowerPoint Presentation</vt:lpstr>
      <vt:lpstr>GIỚI THIỆU</vt:lpstr>
      <vt:lpstr>GIỚI THIỆU</vt:lpstr>
      <vt:lpstr>GIỚI THIỆU</vt:lpstr>
      <vt:lpstr>GIỚI THIỆU</vt:lpstr>
      <vt:lpstr>PowerPoint Presentation</vt:lpstr>
      <vt:lpstr>MÔ HÌNH TÔ MÀU</vt:lpstr>
      <vt:lpstr>MÔ HÌNH TÔ MÀU</vt:lpstr>
      <vt:lpstr>MÔ HÌNH TÔ MÀU</vt:lpstr>
      <vt:lpstr>MÔ HÌNH TÔ MÀU</vt:lpstr>
      <vt:lpstr>MÔ HÌNH TÔ MÀU</vt:lpstr>
      <vt:lpstr>MÔ HÌNH TÔ MÀU</vt:lpstr>
      <vt:lpstr>MÔ HÌNH TÔ MÀU</vt:lpstr>
      <vt:lpstr>MÔ HÌNH TÔ MÀU</vt:lpstr>
      <vt:lpstr>MÔ HÌNH TÔ MÀU</vt:lpstr>
      <vt:lpstr>MÔ HÌNH TÔ MÀU</vt:lpstr>
      <vt:lpstr>SỬ DỤNG NGUỒN SÁNG</vt:lpstr>
      <vt:lpstr>SỬ DỤNG NGUỒN SÁNG</vt:lpstr>
      <vt:lpstr>SỬ DỤNG NGUỒN SÁNG</vt:lpstr>
      <vt:lpstr>TÔ MÀU PHẲNG, TÔ MÀU TRƠN</vt:lpstr>
      <vt:lpstr>TÔ MÀU PHẲNG, TÔ MÀU TRƠN</vt:lpstr>
      <vt:lpstr>TÔ MÀU PHẲNG, TÔ MÀU TRƠN</vt:lpstr>
      <vt:lpstr>TÔ MÀU PHẲNG, TÔ MÀU TRƠN</vt:lpstr>
      <vt:lpstr>DÁN TEXTURE LÊN MẶT ĐA GIÁC</vt:lpstr>
      <vt:lpstr>DÁN TEXTURE LÊN MẶT ĐA GIÁC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</cp:revision>
  <dcterms:created xsi:type="dcterms:W3CDTF">2024-02-21T06:49:26Z</dcterms:created>
  <dcterms:modified xsi:type="dcterms:W3CDTF">2024-02-23T17:00:39Z</dcterms:modified>
</cp:coreProperties>
</file>